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6" r:id="rId18"/>
    <p:sldId id="273" r:id="rId19"/>
    <p:sldId id="27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A29BC-8828-4091-A7CC-3FD63BE0CBB3}" v="22" dt="2025-05-06T08:39:23.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9C3A29BC-8828-4091-A7CC-3FD63BE0CBB3}"/>
    <pc:docChg chg="undo custSel addSld delSld modSld">
      <pc:chgData name="müjdat güngör" userId="509983f38f34a117" providerId="LiveId" clId="{9C3A29BC-8828-4091-A7CC-3FD63BE0CBB3}" dt="2025-05-06T10:03:30.592" v="675" actId="20577"/>
      <pc:docMkLst>
        <pc:docMk/>
      </pc:docMkLst>
      <pc:sldChg chg="modSp mod">
        <pc:chgData name="müjdat güngör" userId="509983f38f34a117" providerId="LiveId" clId="{9C3A29BC-8828-4091-A7CC-3FD63BE0CBB3}" dt="2025-05-06T08:54:57.539" v="668" actId="20577"/>
        <pc:sldMkLst>
          <pc:docMk/>
          <pc:sldMk cId="2923972695" sldId="258"/>
        </pc:sldMkLst>
        <pc:spChg chg="mod">
          <ac:chgData name="müjdat güngör" userId="509983f38f34a117" providerId="LiveId" clId="{9C3A29BC-8828-4091-A7CC-3FD63BE0CBB3}" dt="2025-05-06T08:54:57.539" v="668" actId="20577"/>
          <ac:spMkLst>
            <pc:docMk/>
            <pc:sldMk cId="2923972695" sldId="258"/>
            <ac:spMk id="3" creationId="{C99A05A9-2A6B-C29A-2421-F951B29ED58E}"/>
          </ac:spMkLst>
        </pc:spChg>
      </pc:sldChg>
      <pc:sldChg chg="addSp modSp mod">
        <pc:chgData name="müjdat güngör" userId="509983f38f34a117" providerId="LiveId" clId="{9C3A29BC-8828-4091-A7CC-3FD63BE0CBB3}" dt="2025-05-06T08:51:39.334" v="665" actId="14100"/>
        <pc:sldMkLst>
          <pc:docMk/>
          <pc:sldMk cId="1878790644" sldId="259"/>
        </pc:sldMkLst>
        <pc:spChg chg="mod">
          <ac:chgData name="müjdat güngör" userId="509983f38f34a117" providerId="LiveId" clId="{9C3A29BC-8828-4091-A7CC-3FD63BE0CBB3}" dt="2025-05-06T08:51:33.334" v="663" actId="1076"/>
          <ac:spMkLst>
            <pc:docMk/>
            <pc:sldMk cId="1878790644" sldId="259"/>
            <ac:spMk id="3" creationId="{86A7E1EA-C0B9-6AD6-46C0-347770A9C0F4}"/>
          </ac:spMkLst>
        </pc:spChg>
        <pc:spChg chg="add mod">
          <ac:chgData name="müjdat güngör" userId="509983f38f34a117" providerId="LiveId" clId="{9C3A29BC-8828-4091-A7CC-3FD63BE0CBB3}" dt="2025-05-06T08:51:26.631" v="661" actId="20577"/>
          <ac:spMkLst>
            <pc:docMk/>
            <pc:sldMk cId="1878790644" sldId="259"/>
            <ac:spMk id="6" creationId="{87ABA9C7-B266-0FDC-12EF-05414D5417F6}"/>
          </ac:spMkLst>
        </pc:spChg>
        <pc:picChg chg="add mod">
          <ac:chgData name="müjdat güngör" userId="509983f38f34a117" providerId="LiveId" clId="{9C3A29BC-8828-4091-A7CC-3FD63BE0CBB3}" dt="2025-05-06T08:51:39.334" v="665" actId="14100"/>
          <ac:picMkLst>
            <pc:docMk/>
            <pc:sldMk cId="1878790644" sldId="259"/>
            <ac:picMk id="4" creationId="{9FEB0587-672D-4F67-F769-C3CC423850A2}"/>
          </ac:picMkLst>
        </pc:picChg>
      </pc:sldChg>
      <pc:sldChg chg="modSp mod">
        <pc:chgData name="müjdat güngör" userId="509983f38f34a117" providerId="LiveId" clId="{9C3A29BC-8828-4091-A7CC-3FD63BE0CBB3}" dt="2025-05-06T08:50:56.413" v="659" actId="313"/>
        <pc:sldMkLst>
          <pc:docMk/>
          <pc:sldMk cId="2709958224" sldId="260"/>
        </pc:sldMkLst>
        <pc:spChg chg="mod">
          <ac:chgData name="müjdat güngör" userId="509983f38f34a117" providerId="LiveId" clId="{9C3A29BC-8828-4091-A7CC-3FD63BE0CBB3}" dt="2025-05-06T08:50:56.413" v="659" actId="313"/>
          <ac:spMkLst>
            <pc:docMk/>
            <pc:sldMk cId="2709958224" sldId="260"/>
            <ac:spMk id="3" creationId="{100D8102-0F28-8E87-9C4B-668CC85598C6}"/>
          </ac:spMkLst>
        </pc:spChg>
      </pc:sldChg>
      <pc:sldChg chg="modSp mod">
        <pc:chgData name="müjdat güngör" userId="509983f38f34a117" providerId="LiveId" clId="{9C3A29BC-8828-4091-A7CC-3FD63BE0CBB3}" dt="2025-05-06T08:17:32.620" v="10" actId="20577"/>
        <pc:sldMkLst>
          <pc:docMk/>
          <pc:sldMk cId="1100933785" sldId="261"/>
        </pc:sldMkLst>
        <pc:spChg chg="mod">
          <ac:chgData name="müjdat güngör" userId="509983f38f34a117" providerId="LiveId" clId="{9C3A29BC-8828-4091-A7CC-3FD63BE0CBB3}" dt="2025-05-06T08:17:32.620" v="10" actId="20577"/>
          <ac:spMkLst>
            <pc:docMk/>
            <pc:sldMk cId="1100933785" sldId="261"/>
            <ac:spMk id="3" creationId="{6DF999E4-40CF-4A3B-9CA3-6EA7117B7270}"/>
          </ac:spMkLst>
        </pc:spChg>
      </pc:sldChg>
      <pc:sldChg chg="modSp mod">
        <pc:chgData name="müjdat güngör" userId="509983f38f34a117" providerId="LiveId" clId="{9C3A29BC-8828-4091-A7CC-3FD63BE0CBB3}" dt="2025-05-06T08:16:57.707" v="5" actId="20577"/>
        <pc:sldMkLst>
          <pc:docMk/>
          <pc:sldMk cId="2955570530" sldId="262"/>
        </pc:sldMkLst>
        <pc:spChg chg="mod">
          <ac:chgData name="müjdat güngör" userId="509983f38f34a117" providerId="LiveId" clId="{9C3A29BC-8828-4091-A7CC-3FD63BE0CBB3}" dt="2025-05-06T08:16:57.707" v="5" actId="20577"/>
          <ac:spMkLst>
            <pc:docMk/>
            <pc:sldMk cId="2955570530" sldId="262"/>
            <ac:spMk id="3" creationId="{80AB29F6-8FC3-38C0-4793-0E119E7549C9}"/>
          </ac:spMkLst>
        </pc:spChg>
      </pc:sldChg>
      <pc:sldChg chg="delSp modSp mod">
        <pc:chgData name="müjdat güngör" userId="509983f38f34a117" providerId="LiveId" clId="{9C3A29BC-8828-4091-A7CC-3FD63BE0CBB3}" dt="2025-05-06T08:30:49.507" v="484" actId="20577"/>
        <pc:sldMkLst>
          <pc:docMk/>
          <pc:sldMk cId="4186204392" sldId="263"/>
        </pc:sldMkLst>
        <pc:spChg chg="mod">
          <ac:chgData name="müjdat güngör" userId="509983f38f34a117" providerId="LiveId" clId="{9C3A29BC-8828-4091-A7CC-3FD63BE0CBB3}" dt="2025-05-06T08:30:49.507" v="484" actId="20577"/>
          <ac:spMkLst>
            <pc:docMk/>
            <pc:sldMk cId="4186204392" sldId="263"/>
            <ac:spMk id="3" creationId="{D76AF165-833B-57A3-EBEF-C0C5C39406C1}"/>
          </ac:spMkLst>
        </pc:spChg>
        <pc:picChg chg="del">
          <ac:chgData name="müjdat güngör" userId="509983f38f34a117" providerId="LiveId" clId="{9C3A29BC-8828-4091-A7CC-3FD63BE0CBB3}" dt="2025-05-06T08:28:44.889" v="368" actId="478"/>
          <ac:picMkLst>
            <pc:docMk/>
            <pc:sldMk cId="4186204392" sldId="263"/>
            <ac:picMk id="4" creationId="{18AB2E81-8921-1586-244E-C8A24026B769}"/>
          </ac:picMkLst>
        </pc:picChg>
        <pc:picChg chg="del">
          <ac:chgData name="müjdat güngör" userId="509983f38f34a117" providerId="LiveId" clId="{9C3A29BC-8828-4091-A7CC-3FD63BE0CBB3}" dt="2025-05-06T08:28:45.905" v="369" actId="478"/>
          <ac:picMkLst>
            <pc:docMk/>
            <pc:sldMk cId="4186204392" sldId="263"/>
            <ac:picMk id="6" creationId="{DB1B16CA-7D26-598E-36F0-E4FB07BF2A94}"/>
          </ac:picMkLst>
        </pc:picChg>
      </pc:sldChg>
      <pc:sldChg chg="delSp modSp mod">
        <pc:chgData name="müjdat güngör" userId="509983f38f34a117" providerId="LiveId" clId="{9C3A29BC-8828-4091-A7CC-3FD63BE0CBB3}" dt="2025-05-06T08:28:26.803" v="367"/>
        <pc:sldMkLst>
          <pc:docMk/>
          <pc:sldMk cId="3407320959" sldId="264"/>
        </pc:sldMkLst>
        <pc:spChg chg="mod">
          <ac:chgData name="müjdat güngör" userId="509983f38f34a117" providerId="LiveId" clId="{9C3A29BC-8828-4091-A7CC-3FD63BE0CBB3}" dt="2025-05-06T08:28:26.803" v="367"/>
          <ac:spMkLst>
            <pc:docMk/>
            <pc:sldMk cId="3407320959" sldId="264"/>
            <ac:spMk id="4" creationId="{CF88142C-07C3-AB62-86E6-906F086E2700}"/>
          </ac:spMkLst>
        </pc:spChg>
        <pc:picChg chg="del mod">
          <ac:chgData name="müjdat güngör" userId="509983f38f34a117" providerId="LiveId" clId="{9C3A29BC-8828-4091-A7CC-3FD63BE0CBB3}" dt="2025-05-06T08:26:58.005" v="304" actId="478"/>
          <ac:picMkLst>
            <pc:docMk/>
            <pc:sldMk cId="3407320959" sldId="264"/>
            <ac:picMk id="3" creationId="{ABBD6EE1-2762-A128-2D58-A6E1413791DF}"/>
          </ac:picMkLst>
        </pc:picChg>
        <pc:picChg chg="del">
          <ac:chgData name="müjdat güngör" userId="509983f38f34a117" providerId="LiveId" clId="{9C3A29BC-8828-4091-A7CC-3FD63BE0CBB3}" dt="2025-05-06T08:26:55.256" v="301" actId="478"/>
          <ac:picMkLst>
            <pc:docMk/>
            <pc:sldMk cId="3407320959" sldId="264"/>
            <ac:picMk id="6" creationId="{E8CCEEE9-4A69-6A25-C46E-5B2644F01CF0}"/>
          </ac:picMkLst>
        </pc:picChg>
        <pc:picChg chg="del">
          <ac:chgData name="müjdat güngör" userId="509983f38f34a117" providerId="LiveId" clId="{9C3A29BC-8828-4091-A7CC-3FD63BE0CBB3}" dt="2025-05-06T08:26:56.293" v="302" actId="478"/>
          <ac:picMkLst>
            <pc:docMk/>
            <pc:sldMk cId="3407320959" sldId="264"/>
            <ac:picMk id="8" creationId="{385D0FD0-9B43-ACD6-EA6C-07999AA46704}"/>
          </ac:picMkLst>
        </pc:picChg>
      </pc:sldChg>
      <pc:sldChg chg="addSp modSp mod">
        <pc:chgData name="müjdat güngör" userId="509983f38f34a117" providerId="LiveId" clId="{9C3A29BC-8828-4091-A7CC-3FD63BE0CBB3}" dt="2025-05-06T08:26:40.542" v="300" actId="20577"/>
        <pc:sldMkLst>
          <pc:docMk/>
          <pc:sldMk cId="631973403" sldId="265"/>
        </pc:sldMkLst>
        <pc:spChg chg="mod">
          <ac:chgData name="müjdat güngör" userId="509983f38f34a117" providerId="LiveId" clId="{9C3A29BC-8828-4091-A7CC-3FD63BE0CBB3}" dt="2025-05-06T08:26:05.974" v="292" actId="20577"/>
          <ac:spMkLst>
            <pc:docMk/>
            <pc:sldMk cId="631973403" sldId="265"/>
            <ac:spMk id="3" creationId="{97D08FF5-62A8-DF16-A1E0-3FC3D64016C9}"/>
          </ac:spMkLst>
        </pc:spChg>
        <pc:spChg chg="add mod">
          <ac:chgData name="müjdat güngör" userId="509983f38f34a117" providerId="LiveId" clId="{9C3A29BC-8828-4091-A7CC-3FD63BE0CBB3}" dt="2025-05-06T08:26:40.542" v="300" actId="20577"/>
          <ac:spMkLst>
            <pc:docMk/>
            <pc:sldMk cId="631973403" sldId="265"/>
            <ac:spMk id="6" creationId="{381C90BB-A936-6CC9-4F39-6593CB0DE7DA}"/>
          </ac:spMkLst>
        </pc:spChg>
        <pc:picChg chg="add mod">
          <ac:chgData name="müjdat güngör" userId="509983f38f34a117" providerId="LiveId" clId="{9C3A29BC-8828-4091-A7CC-3FD63BE0CBB3}" dt="2025-05-06T08:26:14.004" v="295" actId="14100"/>
          <ac:picMkLst>
            <pc:docMk/>
            <pc:sldMk cId="631973403" sldId="265"/>
            <ac:picMk id="4" creationId="{7F971732-B115-6B83-F799-5FB0C3389ADE}"/>
          </ac:picMkLst>
        </pc:picChg>
      </pc:sldChg>
      <pc:sldChg chg="delSp modSp mod">
        <pc:chgData name="müjdat güngör" userId="509983f38f34a117" providerId="LiveId" clId="{9C3A29BC-8828-4091-A7CC-3FD63BE0CBB3}" dt="2025-05-06T08:25:25.487" v="280" actId="20577"/>
        <pc:sldMkLst>
          <pc:docMk/>
          <pc:sldMk cId="1703066600" sldId="266"/>
        </pc:sldMkLst>
        <pc:spChg chg="mod">
          <ac:chgData name="müjdat güngör" userId="509983f38f34a117" providerId="LiveId" clId="{9C3A29BC-8828-4091-A7CC-3FD63BE0CBB3}" dt="2025-05-06T08:25:25.487" v="280" actId="20577"/>
          <ac:spMkLst>
            <pc:docMk/>
            <pc:sldMk cId="1703066600" sldId="266"/>
            <ac:spMk id="3" creationId="{9525C9D3-2E4D-BC17-6E57-9440F16A0BDE}"/>
          </ac:spMkLst>
        </pc:spChg>
        <pc:spChg chg="mod">
          <ac:chgData name="müjdat güngör" userId="509983f38f34a117" providerId="LiveId" clId="{9C3A29BC-8828-4091-A7CC-3FD63BE0CBB3}" dt="2025-05-06T08:24:52.180" v="246" actId="6549"/>
          <ac:spMkLst>
            <pc:docMk/>
            <pc:sldMk cId="1703066600" sldId="266"/>
            <ac:spMk id="6" creationId="{65FED6D4-0BEF-ADAA-2827-B9415C5B6C9D}"/>
          </ac:spMkLst>
        </pc:spChg>
        <pc:picChg chg="del">
          <ac:chgData name="müjdat güngör" userId="509983f38f34a117" providerId="LiveId" clId="{9C3A29BC-8828-4091-A7CC-3FD63BE0CBB3}" dt="2025-05-06T08:23:27.238" v="100" actId="478"/>
          <ac:picMkLst>
            <pc:docMk/>
            <pc:sldMk cId="1703066600" sldId="266"/>
            <ac:picMk id="4" creationId="{66C083EF-3451-6BD5-648B-0850E7E7BA3B}"/>
          </ac:picMkLst>
        </pc:picChg>
      </pc:sldChg>
      <pc:sldChg chg="delSp modSp mod">
        <pc:chgData name="müjdat güngör" userId="509983f38f34a117" providerId="LiveId" clId="{9C3A29BC-8828-4091-A7CC-3FD63BE0CBB3}" dt="2025-05-06T08:58:40.060" v="674" actId="20577"/>
        <pc:sldMkLst>
          <pc:docMk/>
          <pc:sldMk cId="314636056" sldId="267"/>
        </pc:sldMkLst>
        <pc:spChg chg="mod">
          <ac:chgData name="müjdat güngör" userId="509983f38f34a117" providerId="LiveId" clId="{9C3A29BC-8828-4091-A7CC-3FD63BE0CBB3}" dt="2025-05-06T08:58:40.060" v="674" actId="20577"/>
          <ac:spMkLst>
            <pc:docMk/>
            <pc:sldMk cId="314636056" sldId="267"/>
            <ac:spMk id="3" creationId="{951E111D-1E00-7397-9071-EC60B4FA15FA}"/>
          </ac:spMkLst>
        </pc:spChg>
        <pc:picChg chg="del">
          <ac:chgData name="müjdat güngör" userId="509983f38f34a117" providerId="LiveId" clId="{9C3A29BC-8828-4091-A7CC-3FD63BE0CBB3}" dt="2025-05-06T08:21:34.708" v="85" actId="478"/>
          <ac:picMkLst>
            <pc:docMk/>
            <pc:sldMk cId="314636056" sldId="267"/>
            <ac:picMk id="4" creationId="{683A069C-4D60-C294-070D-A34DA8FB6A69}"/>
          </ac:picMkLst>
        </pc:picChg>
      </pc:sldChg>
      <pc:sldChg chg="modSp mod">
        <pc:chgData name="müjdat güngör" userId="509983f38f34a117" providerId="LiveId" clId="{9C3A29BC-8828-4091-A7CC-3FD63BE0CBB3}" dt="2025-05-06T08:32:49.613" v="500"/>
        <pc:sldMkLst>
          <pc:docMk/>
          <pc:sldMk cId="1575552908" sldId="268"/>
        </pc:sldMkLst>
        <pc:spChg chg="mod">
          <ac:chgData name="müjdat güngör" userId="509983f38f34a117" providerId="LiveId" clId="{9C3A29BC-8828-4091-A7CC-3FD63BE0CBB3}" dt="2025-05-06T08:32:49.613" v="500"/>
          <ac:spMkLst>
            <pc:docMk/>
            <pc:sldMk cId="1575552908" sldId="268"/>
            <ac:spMk id="3" creationId="{928453E1-50A7-BEB0-DB95-0FA282243789}"/>
          </ac:spMkLst>
        </pc:spChg>
      </pc:sldChg>
      <pc:sldChg chg="modSp mod">
        <pc:chgData name="müjdat güngör" userId="509983f38f34a117" providerId="LiveId" clId="{9C3A29BC-8828-4091-A7CC-3FD63BE0CBB3}" dt="2025-05-06T08:31:53.475" v="490"/>
        <pc:sldMkLst>
          <pc:docMk/>
          <pc:sldMk cId="3151166683" sldId="269"/>
        </pc:sldMkLst>
        <pc:spChg chg="mod">
          <ac:chgData name="müjdat güngör" userId="509983f38f34a117" providerId="LiveId" clId="{9C3A29BC-8828-4091-A7CC-3FD63BE0CBB3}" dt="2025-05-06T08:31:53.475" v="490"/>
          <ac:spMkLst>
            <pc:docMk/>
            <pc:sldMk cId="3151166683" sldId="269"/>
            <ac:spMk id="3" creationId="{BA9B5CAE-DB11-246D-65A3-5C8A4B4FC402}"/>
          </ac:spMkLst>
        </pc:spChg>
      </pc:sldChg>
      <pc:sldChg chg="modSp mod">
        <pc:chgData name="müjdat güngör" userId="509983f38f34a117" providerId="LiveId" clId="{9C3A29BC-8828-4091-A7CC-3FD63BE0CBB3}" dt="2025-05-06T08:47:23.373" v="656" actId="20577"/>
        <pc:sldMkLst>
          <pc:docMk/>
          <pc:sldMk cId="2044530350" sldId="270"/>
        </pc:sldMkLst>
        <pc:spChg chg="mod">
          <ac:chgData name="müjdat güngör" userId="509983f38f34a117" providerId="LiveId" clId="{9C3A29BC-8828-4091-A7CC-3FD63BE0CBB3}" dt="2025-05-06T08:47:23.373" v="656" actId="20577"/>
          <ac:spMkLst>
            <pc:docMk/>
            <pc:sldMk cId="2044530350" sldId="270"/>
            <ac:spMk id="3" creationId="{FB5CF522-ECBE-4F18-0F18-9E2B8532DAB5}"/>
          </ac:spMkLst>
        </pc:spChg>
      </pc:sldChg>
      <pc:sldChg chg="modSp mod">
        <pc:chgData name="müjdat güngör" userId="509983f38f34a117" providerId="LiveId" clId="{9C3A29BC-8828-4091-A7CC-3FD63BE0CBB3}" dt="2025-05-06T08:42:03.925" v="643" actId="20577"/>
        <pc:sldMkLst>
          <pc:docMk/>
          <pc:sldMk cId="3494430512" sldId="273"/>
        </pc:sldMkLst>
        <pc:spChg chg="mod">
          <ac:chgData name="müjdat güngör" userId="509983f38f34a117" providerId="LiveId" clId="{9C3A29BC-8828-4091-A7CC-3FD63BE0CBB3}" dt="2025-05-06T08:42:03.925" v="643" actId="20577"/>
          <ac:spMkLst>
            <pc:docMk/>
            <pc:sldMk cId="3494430512" sldId="273"/>
            <ac:spMk id="3" creationId="{625304FA-CA49-C660-60E7-BAB14F2D5143}"/>
          </ac:spMkLst>
        </pc:spChg>
      </pc:sldChg>
      <pc:sldChg chg="addSp delSp modSp del mod">
        <pc:chgData name="müjdat güngör" userId="509983f38f34a117" providerId="LiveId" clId="{9C3A29BC-8828-4091-A7CC-3FD63BE0CBB3}" dt="2025-05-06T08:38:52.859" v="594" actId="2696"/>
        <pc:sldMkLst>
          <pc:docMk/>
          <pc:sldMk cId="4276324696" sldId="274"/>
        </pc:sldMkLst>
        <pc:spChg chg="mod">
          <ac:chgData name="müjdat güngör" userId="509983f38f34a117" providerId="LiveId" clId="{9C3A29BC-8828-4091-A7CC-3FD63BE0CBB3}" dt="2025-05-06T08:38:36.718" v="592"/>
          <ac:spMkLst>
            <pc:docMk/>
            <pc:sldMk cId="4276324696" sldId="274"/>
            <ac:spMk id="3" creationId="{AB8FFF2D-877B-41C6-E829-CBD0ABAA45AD}"/>
          </ac:spMkLst>
        </pc:spChg>
        <pc:spChg chg="add del mod">
          <ac:chgData name="müjdat güngör" userId="509983f38f34a117" providerId="LiveId" clId="{9C3A29BC-8828-4091-A7CC-3FD63BE0CBB3}" dt="2025-05-06T08:35:15.947" v="519" actId="21"/>
          <ac:spMkLst>
            <pc:docMk/>
            <pc:sldMk cId="4276324696" sldId="274"/>
            <ac:spMk id="4" creationId="{19348116-D628-94B8-7E3F-CDC5F3E9B298}"/>
          </ac:spMkLst>
        </pc:spChg>
        <pc:spChg chg="add mod">
          <ac:chgData name="müjdat güngör" userId="509983f38f34a117" providerId="LiveId" clId="{9C3A29BC-8828-4091-A7CC-3FD63BE0CBB3}" dt="2025-05-06T08:35:39.062" v="521"/>
          <ac:spMkLst>
            <pc:docMk/>
            <pc:sldMk cId="4276324696" sldId="274"/>
            <ac:spMk id="6" creationId="{6B915468-69FA-290F-005E-ED3842068814}"/>
          </ac:spMkLst>
        </pc:spChg>
        <pc:spChg chg="add del mod">
          <ac:chgData name="müjdat güngör" userId="509983f38f34a117" providerId="LiveId" clId="{9C3A29BC-8828-4091-A7CC-3FD63BE0CBB3}" dt="2025-05-06T08:36:06.891" v="532" actId="21"/>
          <ac:spMkLst>
            <pc:docMk/>
            <pc:sldMk cId="4276324696" sldId="274"/>
            <ac:spMk id="8" creationId="{C5C1D39D-57BC-E372-EEBC-0C8CE227E895}"/>
          </ac:spMkLst>
        </pc:spChg>
        <pc:spChg chg="add mod">
          <ac:chgData name="müjdat güngör" userId="509983f38f34a117" providerId="LiveId" clId="{9C3A29BC-8828-4091-A7CC-3FD63BE0CBB3}" dt="2025-05-06T08:36:48.671" v="540" actId="1076"/>
          <ac:spMkLst>
            <pc:docMk/>
            <pc:sldMk cId="4276324696" sldId="274"/>
            <ac:spMk id="10" creationId="{1F20DD20-B512-1E63-68A6-52DD9BBC0D4C}"/>
          </ac:spMkLst>
        </pc:spChg>
        <pc:graphicFrameChg chg="add del mod">
          <ac:chgData name="müjdat güngör" userId="509983f38f34a117" providerId="LiveId" clId="{9C3A29BC-8828-4091-A7CC-3FD63BE0CBB3}" dt="2025-05-06T08:35:05.152" v="515" actId="478"/>
          <ac:graphicFrameMkLst>
            <pc:docMk/>
            <pc:sldMk cId="4276324696" sldId="274"/>
            <ac:graphicFrameMk id="2" creationId="{6917C462-3A18-FF39-DE67-8F86CFCAEE3E}"/>
          </ac:graphicFrameMkLst>
        </pc:graphicFrameChg>
        <pc:graphicFrameChg chg="add mod">
          <ac:chgData name="müjdat güngör" userId="509983f38f34a117" providerId="LiveId" clId="{9C3A29BC-8828-4091-A7CC-3FD63BE0CBB3}" dt="2025-05-06T08:35:23.616" v="520"/>
          <ac:graphicFrameMkLst>
            <pc:docMk/>
            <pc:sldMk cId="4276324696" sldId="274"/>
            <ac:graphicFrameMk id="5" creationId="{982AE8C7-0DBD-79F2-16A9-2D2776E890A0}"/>
          </ac:graphicFrameMkLst>
        </pc:graphicFrameChg>
        <pc:graphicFrameChg chg="add del mod modGraphic">
          <ac:chgData name="müjdat güngör" userId="509983f38f34a117" providerId="LiveId" clId="{9C3A29BC-8828-4091-A7CC-3FD63BE0CBB3}" dt="2025-05-06T08:36:06.891" v="532" actId="21"/>
          <ac:graphicFrameMkLst>
            <pc:docMk/>
            <pc:sldMk cId="4276324696" sldId="274"/>
            <ac:graphicFrameMk id="7" creationId="{6E8B304F-C47B-E2AA-470A-7ABC6064F970}"/>
          </ac:graphicFrameMkLst>
        </pc:graphicFrameChg>
        <pc:graphicFrameChg chg="add mod modGraphic">
          <ac:chgData name="müjdat güngör" userId="509983f38f34a117" providerId="LiveId" clId="{9C3A29BC-8828-4091-A7CC-3FD63BE0CBB3}" dt="2025-05-06T08:38:23.530" v="590" actId="14100"/>
          <ac:graphicFrameMkLst>
            <pc:docMk/>
            <pc:sldMk cId="4276324696" sldId="274"/>
            <ac:graphicFrameMk id="9" creationId="{BBA2DCBE-EFA3-BBE6-E51B-6074CCD66EB5}"/>
          </ac:graphicFrameMkLst>
        </pc:graphicFrameChg>
      </pc:sldChg>
      <pc:sldChg chg="modSp mod">
        <pc:chgData name="müjdat güngör" userId="509983f38f34a117" providerId="LiveId" clId="{9C3A29BC-8828-4091-A7CC-3FD63BE0CBB3}" dt="2025-05-06T10:03:30.592" v="675" actId="20577"/>
        <pc:sldMkLst>
          <pc:docMk/>
          <pc:sldMk cId="987312126" sldId="275"/>
        </pc:sldMkLst>
        <pc:spChg chg="mod">
          <ac:chgData name="müjdat güngör" userId="509983f38f34a117" providerId="LiveId" clId="{9C3A29BC-8828-4091-A7CC-3FD63BE0CBB3}" dt="2025-05-06T10:03:30.592" v="675" actId="20577"/>
          <ac:spMkLst>
            <pc:docMk/>
            <pc:sldMk cId="987312126" sldId="275"/>
            <ac:spMk id="3" creationId="{D315A8E9-3DB5-A82B-1181-B29E957E755C}"/>
          </ac:spMkLst>
        </pc:spChg>
      </pc:sldChg>
      <pc:sldChg chg="addSp modSp new mod">
        <pc:chgData name="müjdat güngör" userId="509983f38f34a117" providerId="LiveId" clId="{9C3A29BC-8828-4091-A7CC-3FD63BE0CBB3}" dt="2025-05-06T08:41:15.646" v="633" actId="1076"/>
        <pc:sldMkLst>
          <pc:docMk/>
          <pc:sldMk cId="360182878" sldId="276"/>
        </pc:sldMkLst>
        <pc:spChg chg="add mod">
          <ac:chgData name="müjdat güngör" userId="509983f38f34a117" providerId="LiveId" clId="{9C3A29BC-8828-4091-A7CC-3FD63BE0CBB3}" dt="2025-05-06T08:40:50.020" v="630" actId="255"/>
          <ac:spMkLst>
            <pc:docMk/>
            <pc:sldMk cId="360182878" sldId="276"/>
            <ac:spMk id="3" creationId="{12F6923C-1784-C3DF-03C4-3CE5F8BB5D54}"/>
          </ac:spMkLst>
        </pc:spChg>
        <pc:graphicFrameChg chg="add mod modGraphic">
          <ac:chgData name="müjdat güngör" userId="509983f38f34a117" providerId="LiveId" clId="{9C3A29BC-8828-4091-A7CC-3FD63BE0CBB3}" dt="2025-05-06T08:41:15.646" v="633" actId="1076"/>
          <ac:graphicFrameMkLst>
            <pc:docMk/>
            <pc:sldMk cId="360182878" sldId="276"/>
            <ac:graphicFrameMk id="2" creationId="{CE37632E-BBC2-BFD3-F3E0-833BF1863DAF}"/>
          </ac:graphicFrameMkLst>
        </pc:graphicFrameChg>
      </pc:sldChg>
      <pc:sldChg chg="addSp modSp new mod">
        <pc:chgData name="müjdat güngör" userId="509983f38f34a117" providerId="LiveId" clId="{9C3A29BC-8828-4091-A7CC-3FD63BE0CBB3}" dt="2025-05-06T08:42:45.027" v="653" actId="20577"/>
        <pc:sldMkLst>
          <pc:docMk/>
          <pc:sldMk cId="4271983377" sldId="277"/>
        </pc:sldMkLst>
        <pc:spChg chg="add mod">
          <ac:chgData name="müjdat güngör" userId="509983f38f34a117" providerId="LiveId" clId="{9C3A29BC-8828-4091-A7CC-3FD63BE0CBB3}" dt="2025-05-06T08:42:45.027" v="653" actId="20577"/>
          <ac:spMkLst>
            <pc:docMk/>
            <pc:sldMk cId="4271983377" sldId="277"/>
            <ac:spMk id="3" creationId="{A107AAA9-B45F-6B96-3B8B-DAD1700EA1C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6.05.2025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6.05.2025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10314432" cy="1477328"/>
          </a:xfrm>
          <a:prstGeom prst="rect">
            <a:avLst/>
          </a:prstGeom>
          <a:noFill/>
        </p:spPr>
        <p:txBody>
          <a:bodyPr wrap="square">
            <a:spAutoFit/>
          </a:bodyPr>
          <a:lstStyle/>
          <a:p>
            <a:r>
              <a:rPr lang="tr-TR" b="1" dirty="0">
                <a:solidFill>
                  <a:srgbClr val="000000"/>
                </a:solidFill>
                <a:latin typeface="Times New Roman" panose="02020603050405020304" pitchFamily="18" charset="0"/>
              </a:rPr>
              <a:t>Tablo 3</a:t>
            </a:r>
          </a:p>
          <a:p>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endParaRPr lang="tr-TR" dirty="0"/>
          </a:p>
        </p:txBody>
      </p:sp>
      <p:pic>
        <p:nvPicPr>
          <p:cNvPr id="4" name="Resim 3">
            <a:extLst>
              <a:ext uri="{FF2B5EF4-FFF2-40B4-BE49-F238E27FC236}">
                <a16:creationId xmlns:a16="http://schemas.microsoft.com/office/drawing/2014/main" id="{7F971732-B115-6B83-F799-5FB0C3389ADE}"/>
              </a:ext>
            </a:extLst>
          </p:cNvPr>
          <p:cNvPicPr>
            <a:picLocks noChangeAspect="1"/>
          </p:cNvPicPr>
          <p:nvPr/>
        </p:nvPicPr>
        <p:blipFill>
          <a:blip r:embed="rId2"/>
          <a:stretch>
            <a:fillRect/>
          </a:stretch>
        </p:blipFill>
        <p:spPr>
          <a:xfrm>
            <a:off x="897064" y="992315"/>
            <a:ext cx="7996565" cy="1379714"/>
          </a:xfrm>
          <a:prstGeom prst="rect">
            <a:avLst/>
          </a:prstGeom>
        </p:spPr>
      </p:pic>
      <p:sp>
        <p:nvSpPr>
          <p:cNvPr id="6" name="Metin kutusu 5">
            <a:extLst>
              <a:ext uri="{FF2B5EF4-FFF2-40B4-BE49-F238E27FC236}">
                <a16:creationId xmlns:a16="http://schemas.microsoft.com/office/drawing/2014/main" id="{381C90BB-A936-6CC9-4F39-6593CB0DE7DA}"/>
              </a:ext>
            </a:extLst>
          </p:cNvPr>
          <p:cNvSpPr txBox="1"/>
          <p:nvPr/>
        </p:nvSpPr>
        <p:spPr>
          <a:xfrm>
            <a:off x="804672" y="2606040"/>
            <a:ext cx="10222992" cy="147732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İmkân, zorunluluk ve </a:t>
            </a:r>
            <a:r>
              <a:rPr lang="tr-TR" sz="1800" b="0" i="0" dirty="0" err="1">
                <a:solidFill>
                  <a:srgbClr val="000000"/>
                </a:solidFill>
                <a:effectLst/>
                <a:latin typeface="Times New Roman" panose="02020603050405020304" pitchFamily="18" charset="0"/>
              </a:rPr>
              <a:t>şüphelilik</a:t>
            </a:r>
            <a:r>
              <a:rPr lang="tr-TR" sz="1800" b="0" i="0" dirty="0">
                <a:solidFill>
                  <a:srgbClr val="000000"/>
                </a:solidFill>
                <a:effectLst/>
                <a:latin typeface="Times New Roman" panose="02020603050405020304" pitchFamily="18" charset="0"/>
              </a:rPr>
              <a:t> modları arasındaki ilişkiler yukarıda sıralanan doğruluk değerleri yardımıyla daha açık bir şekilde görülmektedirler. Bu ilişkilerle ortaya çıkan kimi totolojiler ve eşdeğerlikler aşağıda sıralanacaktır:</a:t>
            </a:r>
            <a:r>
              <a:rPr lang="tr-TR" dirty="0"/>
              <a:t> </a:t>
            </a:r>
          </a:p>
          <a:p>
            <a:pPr algn="just"/>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F88142C-07C3-AB62-86E6-906F086E2700}"/>
              </a:ext>
            </a:extLst>
          </p:cNvPr>
          <p:cNvSpPr txBox="1"/>
          <p:nvPr/>
        </p:nvSpPr>
        <p:spPr>
          <a:xfrm>
            <a:off x="429768" y="704088"/>
            <a:ext cx="9425178" cy="4801314"/>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8.1.1. Totolojiler</a:t>
            </a:r>
          </a:p>
          <a:p>
            <a:r>
              <a:rPr lang="tr-TR" sz="1800" b="1" i="0" dirty="0">
                <a:solidFill>
                  <a:srgbClr val="000000"/>
                </a:solidFill>
                <a:effectLst/>
                <a:latin typeface="Times New Roman" panose="02020603050405020304" pitchFamily="18" charset="0"/>
              </a:rPr>
              <a:t>1. p → ◊p</a:t>
            </a:r>
          </a:p>
          <a:p>
            <a:r>
              <a:rPr lang="tr-TR" sz="1800" b="0" i="0" dirty="0">
                <a:solidFill>
                  <a:srgbClr val="000000"/>
                </a:solidFill>
                <a:effectLst/>
                <a:latin typeface="Times New Roman" panose="02020603050405020304" pitchFamily="18" charset="0"/>
              </a:rPr>
              <a:t>Bir p önermesi “doğru” ise onun mümkün olması da “doğru” olmak durumundadır. Bu ifadenin doğruluğu şu şekilde denetlenebilir:</a:t>
            </a:r>
            <a:r>
              <a:rPr lang="tr-TR" dirty="0"/>
              <a:t> </a:t>
            </a:r>
          </a:p>
          <a:p>
            <a:endParaRPr lang="tr-TR" dirty="0"/>
          </a:p>
          <a:p>
            <a:r>
              <a:rPr lang="tr-TR" b="1" dirty="0"/>
              <a:t>      Tablo 4</a:t>
            </a:r>
          </a:p>
          <a:p>
            <a:r>
              <a:rPr lang="tr-TR" sz="1800" b="1" i="0" dirty="0">
                <a:solidFill>
                  <a:srgbClr val="000000"/>
                </a:solidFill>
                <a:effectLst/>
                <a:latin typeface="Times New Roman" panose="02020603050405020304" pitchFamily="18" charset="0"/>
              </a:rPr>
              <a:t>   p  </a:t>
            </a:r>
            <a:r>
              <a:rPr lang="tr-TR" sz="1800" b="1" i="0" dirty="0" err="1">
                <a:solidFill>
                  <a:srgbClr val="000000"/>
                </a:solidFill>
                <a:effectLst/>
                <a:latin typeface="Times New Roman" panose="02020603050405020304" pitchFamily="18" charset="0"/>
              </a:rPr>
              <a:t>Mp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CpMp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1    1      1</a:t>
            </a:r>
          </a:p>
          <a:p>
            <a:r>
              <a:rPr lang="tr-TR" sz="1800" b="0" i="0" dirty="0">
                <a:solidFill>
                  <a:srgbClr val="000000"/>
                </a:solidFill>
                <a:effectLst/>
                <a:latin typeface="Times New Roman" panose="02020603050405020304" pitchFamily="18" charset="0"/>
              </a:rPr>
              <a:t>   ½   1      1</a:t>
            </a:r>
          </a:p>
          <a:p>
            <a:r>
              <a:rPr lang="tr-TR" sz="1800" b="0" i="0" dirty="0">
                <a:solidFill>
                  <a:srgbClr val="000000"/>
                </a:solidFill>
                <a:effectLst/>
                <a:latin typeface="Times New Roman" panose="02020603050405020304" pitchFamily="18" charset="0"/>
              </a:rPr>
              <a:t>   0    0      1</a:t>
            </a:r>
            <a:r>
              <a:rPr lang="tr-TR" dirty="0"/>
              <a:t> </a:t>
            </a:r>
          </a:p>
          <a:p>
            <a:endParaRPr lang="tr-TR" dirty="0"/>
          </a:p>
          <a:p>
            <a:r>
              <a:rPr lang="tr-TR" sz="1800" b="1" i="0" dirty="0">
                <a:solidFill>
                  <a:srgbClr val="000000"/>
                </a:solidFill>
                <a:effectLst/>
                <a:latin typeface="Times New Roman" panose="02020603050405020304" pitchFamily="18" charset="0"/>
              </a:rPr>
              <a:t>2. □p → p</a:t>
            </a:r>
          </a:p>
          <a:p>
            <a:r>
              <a:rPr lang="tr-TR" sz="1800" b="0" i="0" dirty="0">
                <a:solidFill>
                  <a:srgbClr val="000000"/>
                </a:solidFill>
                <a:effectLst/>
                <a:latin typeface="Times New Roman" panose="02020603050405020304" pitchFamily="18" charset="0"/>
              </a:rPr>
              <a:t>Zorunlu p önermesi “doğru” ise p önermesi de “doğru” olmak durumundadır. Bu ifadenin Bu ifadenin doğruluğu şu şekilde denetlenebilir: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5355312"/>
          </a:xfrm>
          <a:prstGeom prst="rect">
            <a:avLst/>
          </a:prstGeom>
          <a:noFill/>
        </p:spPr>
        <p:txBody>
          <a:bodyPr wrap="square">
            <a:spAutoFit/>
          </a:bodyPr>
          <a:lstStyle/>
          <a:p>
            <a:r>
              <a:rPr lang="tr-TR" b="1" dirty="0">
                <a:solidFill>
                  <a:srgbClr val="000000"/>
                </a:solidFill>
                <a:latin typeface="Times New Roman" panose="02020603050405020304" pitchFamily="18" charset="0"/>
              </a:rPr>
              <a:t>  </a:t>
            </a:r>
            <a:r>
              <a:rPr lang="tr-TR" b="1" dirty="0"/>
              <a:t>Tablo 5</a:t>
            </a:r>
          </a:p>
          <a:p>
            <a:endParaRPr lang="tr-TR" sz="1800" b="1" i="0" dirty="0">
              <a:solidFill>
                <a:srgbClr val="000000"/>
              </a:solidFill>
              <a:effectLst/>
              <a:latin typeface="Times New Roman" panose="02020603050405020304" pitchFamily="18" charset="0"/>
            </a:endParaRPr>
          </a:p>
          <a:p>
            <a:r>
              <a:rPr lang="tr-TR" b="1" dirty="0">
                <a:solidFill>
                  <a:srgbClr val="000000"/>
                </a:solidFill>
                <a:latin typeface="Times New Roman" panose="02020603050405020304" pitchFamily="18" charset="0"/>
              </a:rPr>
              <a:t> </a:t>
            </a:r>
            <a:r>
              <a:rPr lang="tr-TR" sz="1800" b="1" i="0" dirty="0" err="1">
                <a:solidFill>
                  <a:srgbClr val="000000"/>
                </a:solidFill>
                <a:effectLst/>
                <a:latin typeface="Times New Roman" panose="02020603050405020304" pitchFamily="18" charset="0"/>
              </a:rPr>
              <a:t>Lp</a:t>
            </a:r>
            <a:r>
              <a:rPr lang="tr-TR" sz="1800" b="1" i="0" dirty="0">
                <a:solidFill>
                  <a:srgbClr val="000000"/>
                </a:solidFill>
                <a:effectLst/>
                <a:latin typeface="Times New Roman" panose="02020603050405020304" pitchFamily="18" charset="0"/>
              </a:rPr>
              <a:t>   p   </a:t>
            </a:r>
            <a:r>
              <a:rPr lang="tr-TR" sz="1800" b="1" i="0" dirty="0" err="1">
                <a:solidFill>
                  <a:srgbClr val="000000"/>
                </a:solidFill>
                <a:effectLst/>
                <a:latin typeface="Times New Roman" panose="02020603050405020304" pitchFamily="18" charset="0"/>
              </a:rPr>
              <a:t>CLpp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1    1       1</a:t>
            </a:r>
          </a:p>
          <a:p>
            <a:r>
              <a:rPr lang="tr-TR" sz="1800" b="0" i="0" dirty="0">
                <a:solidFill>
                  <a:srgbClr val="000000"/>
                </a:solidFill>
                <a:effectLst/>
                <a:latin typeface="Times New Roman" panose="02020603050405020304" pitchFamily="18" charset="0"/>
              </a:rPr>
              <a:t>   0    ½      1</a:t>
            </a:r>
          </a:p>
          <a:p>
            <a:r>
              <a:rPr lang="tr-TR" sz="1800" b="0" i="0" dirty="0">
                <a:solidFill>
                  <a:srgbClr val="000000"/>
                </a:solidFill>
                <a:effectLst/>
                <a:latin typeface="Times New Roman" panose="02020603050405020304" pitchFamily="18" charset="0"/>
              </a:rPr>
              <a:t>   0     0      1</a:t>
            </a:r>
            <a:r>
              <a:rPr lang="tr-TR" dirty="0"/>
              <a:t> </a:t>
            </a:r>
            <a:br>
              <a:rPr lang="tr-TR" dirty="0"/>
            </a:br>
            <a:endParaRPr lang="tr-TR" b="1" dirty="0"/>
          </a:p>
          <a:p>
            <a:r>
              <a:rPr lang="tr-TR" sz="1800" b="1" i="0" dirty="0">
                <a:solidFill>
                  <a:srgbClr val="000000"/>
                </a:solidFill>
                <a:effectLst/>
                <a:latin typeface="Times New Roman" panose="02020603050405020304" pitchFamily="18" charset="0"/>
              </a:rPr>
              <a:t>3. □p → ◊p</a:t>
            </a:r>
          </a:p>
          <a:p>
            <a:r>
              <a:rPr lang="tr-TR" sz="1800" b="0" i="0" dirty="0">
                <a:solidFill>
                  <a:srgbClr val="000000"/>
                </a:solidFill>
                <a:effectLst/>
                <a:latin typeface="Times New Roman" panose="02020603050405020304" pitchFamily="18" charset="0"/>
              </a:rPr>
              <a:t>Zorunlu p önermesi “doğru” ise onun mümkün olması da “doğru” olmak durumundadır. Bu ifadenin doğruluğu şu şekilde denetlenebilir:</a:t>
            </a:r>
            <a:r>
              <a:rPr lang="tr-TR" dirty="0"/>
              <a:t> </a:t>
            </a:r>
          </a:p>
          <a:p>
            <a:endParaRPr lang="tr-TR" dirty="0"/>
          </a:p>
          <a:p>
            <a:r>
              <a:rPr lang="tr-TR" b="1" dirty="0"/>
              <a:t>   Tablo 6</a:t>
            </a:r>
          </a:p>
          <a:p>
            <a:endParaRPr lang="tr-TR" b="1" dirty="0"/>
          </a:p>
          <a:p>
            <a:r>
              <a:rPr lang="en-US" sz="1800" b="1" i="0" dirty="0" err="1">
                <a:solidFill>
                  <a:srgbClr val="000000"/>
                </a:solidFill>
                <a:effectLst/>
                <a:latin typeface="Times New Roman" panose="02020603050405020304" pitchFamily="18" charset="0"/>
              </a:rPr>
              <a:t>Lp</a:t>
            </a:r>
            <a:r>
              <a:rPr lang="en-US" sz="1800" b="1"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 </a:t>
            </a:r>
            <a:r>
              <a:rPr lang="en-US" sz="1800" b="1" i="0" dirty="0" err="1">
                <a:solidFill>
                  <a:srgbClr val="000000"/>
                </a:solidFill>
                <a:effectLst/>
                <a:latin typeface="Times New Roman" panose="02020603050405020304" pitchFamily="18" charset="0"/>
              </a:rPr>
              <a:t>Mp</a:t>
            </a:r>
            <a:r>
              <a:rPr lang="tr-TR" sz="1800" b="1" i="0" dirty="0">
                <a:solidFill>
                  <a:srgbClr val="000000"/>
                </a:solidFill>
                <a:effectLst/>
                <a:latin typeface="Times New Roman" panose="02020603050405020304" pitchFamily="18" charset="0"/>
              </a:rPr>
              <a:t> </a:t>
            </a:r>
            <a:r>
              <a:rPr lang="en-US" sz="1800" b="1" i="0" dirty="0">
                <a:solidFill>
                  <a:srgbClr val="000000"/>
                </a:solidFill>
                <a:effectLst/>
                <a:latin typeface="Times New Roman" panose="02020603050405020304" pitchFamily="18" charset="0"/>
              </a:rPr>
              <a:t> </a:t>
            </a:r>
            <a:r>
              <a:rPr lang="en-US" sz="1800" b="1" i="0" dirty="0" err="1">
                <a:solidFill>
                  <a:srgbClr val="000000"/>
                </a:solidFill>
                <a:effectLst/>
                <a:latin typeface="Times New Roman" panose="02020603050405020304" pitchFamily="18" charset="0"/>
              </a:rPr>
              <a:t>CLpMp</a:t>
            </a:r>
            <a:endParaRPr lang="en-US"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1</a:t>
            </a:r>
          </a:p>
          <a:p>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0</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 1 </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1</a:t>
            </a:r>
          </a:p>
          <a:p>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0 </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0 </a:t>
            </a:r>
            <a:r>
              <a:rPr lang="tr-TR" sz="1800" b="0" i="0" dirty="0">
                <a:solidFill>
                  <a:srgbClr val="000000"/>
                </a:solidFill>
                <a:effectLst/>
                <a:latin typeface="Times New Roman" panose="02020603050405020304" pitchFamily="18" charset="0"/>
              </a:rPr>
              <a:t>      </a:t>
            </a:r>
            <a:r>
              <a:rPr lang="en-US" sz="1800" b="0" i="0" dirty="0">
                <a:solidFill>
                  <a:srgbClr val="000000"/>
                </a:solidFill>
                <a:effectLst/>
                <a:latin typeface="Times New Roman" panose="02020603050405020304" pitchFamily="18" charset="0"/>
              </a:rPr>
              <a:t>1</a:t>
            </a:r>
            <a:r>
              <a:rPr lang="en-US" dirty="0"/>
              <a:t> </a:t>
            </a:r>
            <a:br>
              <a:rPr lang="en-US" dirty="0"/>
            </a:br>
            <a:br>
              <a:rPr lang="tr-TR" dirty="0"/>
            </a:br>
            <a:endParaRPr lang="tr-TR" b="1"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850392" y="649224"/>
            <a:ext cx="10012680" cy="507831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8.1.2. Eşdeğerlikler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 □p =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 </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p) = </a:t>
            </a:r>
            <a:r>
              <a:rPr lang="tr-TR" sz="1800" b="1" i="0" dirty="0" err="1">
                <a:solidFill>
                  <a:srgbClr val="000000"/>
                </a:solidFill>
                <a:effectLst/>
                <a:latin typeface="Times New Roman" panose="02020603050405020304" pitchFamily="18" charset="0"/>
              </a:rPr>
              <a:t>ELpNCpNp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Bir p önermesinin zorunlu olması o önermenin çelişiğini içermesinin çelişki oluşturması" anlamına gelir.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2. ◊p = (</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p →p) = </a:t>
            </a:r>
            <a:r>
              <a:rPr lang="tr-TR" sz="1800" b="1" i="0" dirty="0" err="1">
                <a:solidFill>
                  <a:srgbClr val="000000"/>
                </a:solidFill>
                <a:effectLst/>
                <a:latin typeface="Times New Roman" panose="02020603050405020304" pitchFamily="18" charset="0"/>
              </a:rPr>
              <a:t>EMpCNpp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Bir p önermesinin mümkün olması o önermenin çelişiğinin yalın halini içermesi anlamına gelir.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3. □p = </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p = </a:t>
            </a:r>
            <a:r>
              <a:rPr lang="tr-TR" sz="1800" b="1" i="0" dirty="0" err="1">
                <a:solidFill>
                  <a:srgbClr val="000000"/>
                </a:solidFill>
                <a:effectLst/>
                <a:latin typeface="Times New Roman" panose="02020603050405020304" pitchFamily="18" charset="0"/>
              </a:rPr>
              <a:t>ELpNMNp</a:t>
            </a:r>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4. ◊p = </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a:t>
            </a:r>
            <a:r>
              <a:rPr lang="tr-TR" sz="1800" b="1" i="0" dirty="0">
                <a:solidFill>
                  <a:srgbClr val="000000"/>
                </a:solidFill>
                <a:effectLst/>
                <a:latin typeface="Times New Roman" panose="02020603050405020304" pitchFamily="18" charset="0"/>
              </a:rPr>
              <a:t>p = </a:t>
            </a:r>
            <a:r>
              <a:rPr lang="tr-TR" sz="1800" b="1" i="0" dirty="0" err="1">
                <a:solidFill>
                  <a:srgbClr val="000000"/>
                </a:solidFill>
                <a:effectLst/>
                <a:latin typeface="Times New Roman" panose="02020603050405020304" pitchFamily="18" charset="0"/>
              </a:rPr>
              <a:t>EMpNLNp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Bir önermenin zorunlu olması, ifade ettiği şeyin olmamasının mümkün olmaması, mümkün olması ise ifade ettiği şeyin olmamasının zorunlu olmaması anlamına gelir.</a:t>
            </a:r>
          </a:p>
          <a:p>
            <a:r>
              <a:rPr lang="tr-TR" sz="1800" b="0" i="0" dirty="0">
                <a:solidFill>
                  <a:srgbClr val="000000"/>
                </a:solidFill>
                <a:effectLst/>
                <a:latin typeface="Times New Roman" panose="02020603050405020304" pitchFamily="18" charset="0"/>
              </a:rPr>
              <a:t>Modal mantığın bazı örnek totoloji ve eşdeğerlikleri aşağıda sıralanmıştır:</a:t>
            </a:r>
            <a:r>
              <a:rPr lang="tr-TR" dirty="0"/>
              <a:t> </a:t>
            </a:r>
          </a:p>
          <a:p>
            <a:br>
              <a:rPr lang="tr-TR" dirty="0"/>
            </a:br>
            <a:r>
              <a:rPr lang="tr-TR" sz="1800" b="1" i="0" dirty="0" err="1">
                <a:solidFill>
                  <a:srgbClr val="000000"/>
                </a:solidFill>
                <a:effectLst/>
                <a:latin typeface="Times New Roman" panose="02020603050405020304" pitchFamily="18" charset="0"/>
              </a:rPr>
              <a:t>CUpZp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JLpZp</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“J” </a:t>
            </a:r>
            <a:r>
              <a:rPr lang="tr-TR" sz="1800" b="0" i="0" dirty="0" err="1">
                <a:solidFill>
                  <a:srgbClr val="000000"/>
                </a:solidFill>
                <a:effectLst/>
                <a:latin typeface="Times New Roman" panose="02020603050405020304" pitchFamily="18" charset="0"/>
              </a:rPr>
              <a:t>LT’de</a:t>
            </a:r>
            <a:r>
              <a:rPr lang="tr-TR" sz="1800" b="0" i="0" dirty="0">
                <a:solidFill>
                  <a:srgbClr val="000000"/>
                </a:solidFill>
                <a:effectLst/>
                <a:latin typeface="Times New Roman" panose="02020603050405020304" pitchFamily="18" charset="0"/>
              </a:rPr>
              <a:t> özdeş olmayışı ifade eder.</a:t>
            </a:r>
            <a:r>
              <a:rPr lang="tr-TR" sz="1800" b="1" i="0" dirty="0">
                <a:solidFill>
                  <a:srgbClr val="000000"/>
                </a:solidFill>
                <a:effectLst/>
                <a:latin typeface="Times New Roman" panose="02020603050405020304" pitchFamily="18" charset="0"/>
              </a:rPr>
              <a:t>)</a:t>
            </a:r>
          </a:p>
          <a:p>
            <a:r>
              <a:rPr lang="tr-TR" sz="1800" b="1" i="0" dirty="0" err="1">
                <a:solidFill>
                  <a:srgbClr val="000000"/>
                </a:solidFill>
                <a:effectLst/>
                <a:latin typeface="Times New Roman" panose="02020603050405020304" pitchFamily="18" charset="0"/>
              </a:rPr>
              <a:t>DLpUp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EUpLNp</a:t>
            </a:r>
            <a:endParaRPr lang="tr-TR" sz="1800" b="1" i="0" dirty="0">
              <a:solidFill>
                <a:srgbClr val="000000"/>
              </a:solidFill>
              <a:effectLst/>
              <a:latin typeface="Times New Roman" panose="02020603050405020304" pitchFamily="18" charset="0"/>
            </a:endParaRPr>
          </a:p>
          <a:p>
            <a:r>
              <a:rPr lang="tr-TR" sz="1800" b="1" i="0" dirty="0" err="1">
                <a:solidFill>
                  <a:srgbClr val="000000"/>
                </a:solidFill>
                <a:effectLst/>
                <a:latin typeface="Times New Roman" panose="02020603050405020304" pitchFamily="18" charset="0"/>
              </a:rPr>
              <a:t>AMpZp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EZpNLp</a:t>
            </a:r>
            <a:r>
              <a:rPr lang="tr-TR" dirty="0"/>
              <a:t> </a:t>
            </a:r>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164592"/>
            <a:ext cx="10515600" cy="4862870"/>
          </a:xfrm>
          <a:prstGeom prst="rect">
            <a:avLst/>
          </a:prstGeom>
          <a:noFill/>
        </p:spPr>
        <p:txBody>
          <a:bodyPr wrap="square">
            <a:spAutoFit/>
          </a:bodyPr>
          <a:lstStyle/>
          <a:p>
            <a:endParaRPr lang="tr-TR" sz="20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Modal mantığın özellikle yapay zeka alanında kullanılmasının sebebi, aşağıdaki şıklardan hangisinde doğru bir biçimde verilmiştir?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Modal mantık sistemlerinin güçlü formel diller sayesinde çok daha ayrıntılı, nesnel ve geniş ölçüde ele alınır hale gelmesi.</a:t>
            </a:r>
          </a:p>
          <a:p>
            <a:r>
              <a:rPr lang="tr-TR" sz="1800" b="0" i="0" dirty="0">
                <a:solidFill>
                  <a:srgbClr val="000000"/>
                </a:solidFill>
                <a:effectLst/>
                <a:latin typeface="Times New Roman" panose="02020603050405020304" pitchFamily="18" charset="0"/>
              </a:rPr>
              <a:t>b) Aristoteles’in modal mantık çalışmalarının Ortaçağda yeniden okunması.</a:t>
            </a:r>
          </a:p>
          <a:p>
            <a:r>
              <a:rPr lang="tr-TR" sz="1800" b="0" i="0" dirty="0">
                <a:solidFill>
                  <a:srgbClr val="000000"/>
                </a:solidFill>
                <a:effectLst/>
                <a:latin typeface="Times New Roman" panose="02020603050405020304" pitchFamily="18" charset="0"/>
              </a:rPr>
              <a:t>c) Modal mantığın diğer mantık sistemleri gibi içeriksiz ve sadece biçimsel bir yapıya sahip olması.</a:t>
            </a:r>
          </a:p>
          <a:p>
            <a:r>
              <a:rPr lang="tr-TR" sz="1800" b="0" i="0" dirty="0">
                <a:solidFill>
                  <a:srgbClr val="000000"/>
                </a:solidFill>
                <a:effectLst/>
                <a:latin typeface="Times New Roman" panose="02020603050405020304" pitchFamily="18" charset="0"/>
              </a:rPr>
              <a:t>d) Modal mantık sistemlerinin modaliteler dışında kalan önermelerle ilgilenmiyor olması.</a:t>
            </a:r>
            <a:r>
              <a:rPr lang="tr-TR" dirty="0"/>
              <a:t> </a:t>
            </a:r>
          </a:p>
          <a:p>
            <a:r>
              <a:rPr lang="tr-TR" sz="1800" b="0" i="0" dirty="0">
                <a:solidFill>
                  <a:srgbClr val="000000"/>
                </a:solidFill>
                <a:effectLst/>
                <a:latin typeface="Times New Roman" panose="02020603050405020304" pitchFamily="18" charset="0"/>
              </a:rPr>
              <a:t>e) Modal mantık önermelerinin günlük konuşma dilinden kopuk bir yapıya sahip olması.</a:t>
            </a:r>
            <a:r>
              <a:rPr lang="tr-TR" dirty="0"/>
              <a:t> </a:t>
            </a:r>
            <a:br>
              <a:rPr lang="tr-TR" dirty="0"/>
            </a:br>
            <a:br>
              <a:rPr lang="tr-TR" dirty="0"/>
            </a:br>
            <a:br>
              <a:rPr lang="tr-TR" dirty="0"/>
            </a:br>
            <a:br>
              <a:rPr lang="tr-TR" sz="2000" dirty="0"/>
            </a:b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256032"/>
            <a:ext cx="9253728"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2. Aşağıdakilerden hangisi “iki değerli mantık” örnekleri dışında bir örnektir?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Işığın açık olması veya açık olmaması.</a:t>
            </a:r>
          </a:p>
          <a:p>
            <a:r>
              <a:rPr lang="tr-TR" sz="1800" b="0" i="0" dirty="0">
                <a:solidFill>
                  <a:srgbClr val="000000"/>
                </a:solidFill>
                <a:effectLst/>
                <a:latin typeface="Times New Roman" panose="02020603050405020304" pitchFamily="18" charset="0"/>
              </a:rPr>
              <a:t>b) Arabanın duruyor olması veya durmuyor olması (hareket etmesi).</a:t>
            </a:r>
          </a:p>
          <a:p>
            <a:r>
              <a:rPr lang="tr-TR" sz="1800" b="0" i="0" dirty="0">
                <a:solidFill>
                  <a:srgbClr val="000000"/>
                </a:solidFill>
                <a:effectLst/>
                <a:latin typeface="Times New Roman" panose="02020603050405020304" pitchFamily="18" charset="0"/>
              </a:rPr>
              <a:t>c) Odadaki sıcaklığın 20 derece olmaması veya olmaması.</a:t>
            </a:r>
          </a:p>
          <a:p>
            <a:r>
              <a:rPr lang="tr-TR" sz="1800" b="0" i="0" dirty="0">
                <a:solidFill>
                  <a:srgbClr val="000000"/>
                </a:solidFill>
                <a:effectLst/>
                <a:latin typeface="Times New Roman" panose="02020603050405020304" pitchFamily="18" charset="0"/>
              </a:rPr>
              <a:t>d) Çiçeklerin çok seviliyor olması veya az seviliyor olması.</a:t>
            </a:r>
          </a:p>
          <a:p>
            <a:r>
              <a:rPr lang="tr-TR" sz="1800" b="0" i="0" dirty="0">
                <a:solidFill>
                  <a:srgbClr val="000000"/>
                </a:solidFill>
                <a:effectLst/>
                <a:latin typeface="Times New Roman" panose="02020603050405020304" pitchFamily="18" charset="0"/>
              </a:rPr>
              <a:t>e) Kapının kilitli olması veya olmaması.</a:t>
            </a:r>
            <a:r>
              <a:rPr lang="tr-TR" dirty="0"/>
              <a:t> </a:t>
            </a:r>
          </a:p>
          <a:p>
            <a:endParaRPr lang="tr-TR" dirty="0"/>
          </a:p>
          <a:p>
            <a:endParaRPr lang="tr-TR" dirty="0"/>
          </a:p>
          <a:p>
            <a:endParaRPr lang="tr-TR" dirty="0"/>
          </a:p>
          <a:p>
            <a:endParaRPr lang="tr-TR" dirty="0"/>
          </a:p>
          <a:p>
            <a:r>
              <a:rPr lang="tr-TR" sz="1800" b="0" i="0" dirty="0">
                <a:solidFill>
                  <a:srgbClr val="000000"/>
                </a:solidFill>
                <a:effectLst/>
                <a:latin typeface="Times New Roman" panose="02020603050405020304" pitchFamily="18" charset="0"/>
              </a:rPr>
              <a:t>3. Aşağıdaki şıklarda verilenlerden hangisi modaliteler kapsamında ele alınmaz?</a:t>
            </a:r>
          </a:p>
          <a:p>
            <a:r>
              <a:rPr lang="tr-TR" sz="1800" b="0" i="0" dirty="0">
                <a:solidFill>
                  <a:srgbClr val="000000"/>
                </a:solidFill>
                <a:effectLst/>
                <a:latin typeface="Times New Roman" panose="02020603050405020304" pitchFamily="18" charset="0"/>
              </a:rPr>
              <a:t>a) Zorunlu</a:t>
            </a:r>
          </a:p>
          <a:p>
            <a:r>
              <a:rPr lang="tr-TR" sz="1800" b="0" i="0" dirty="0">
                <a:solidFill>
                  <a:srgbClr val="000000"/>
                </a:solidFill>
                <a:effectLst/>
                <a:latin typeface="Times New Roman" panose="02020603050405020304" pitchFamily="18" charset="0"/>
              </a:rPr>
              <a:t>b) İmkanlı</a:t>
            </a:r>
          </a:p>
          <a:p>
            <a:r>
              <a:rPr lang="tr-TR" sz="1800" b="0" i="0" dirty="0">
                <a:solidFill>
                  <a:srgbClr val="000000"/>
                </a:solidFill>
                <a:effectLst/>
                <a:latin typeface="Times New Roman" panose="02020603050405020304" pitchFamily="18" charset="0"/>
              </a:rPr>
              <a:t>c) Olumsal</a:t>
            </a:r>
          </a:p>
          <a:p>
            <a:r>
              <a:rPr lang="tr-TR" sz="1800" b="0" i="0" dirty="0">
                <a:solidFill>
                  <a:srgbClr val="000000"/>
                </a:solidFill>
                <a:effectLst/>
                <a:latin typeface="Times New Roman" panose="02020603050405020304" pitchFamily="18" charset="0"/>
              </a:rPr>
              <a:t>d) İmkansız</a:t>
            </a:r>
          </a:p>
          <a:p>
            <a:r>
              <a:rPr lang="tr-TR" sz="1800" b="0" i="0" dirty="0">
                <a:solidFill>
                  <a:srgbClr val="000000"/>
                </a:solidFill>
                <a:effectLst/>
                <a:latin typeface="Times New Roman" panose="02020603050405020304" pitchFamily="18" charset="0"/>
              </a:rPr>
              <a:t>e) Pozitif</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10365813"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4. Aşağıdakilerden hangisi yalın bir </a:t>
            </a:r>
            <a:r>
              <a:rPr lang="tr-TR" sz="1800" b="0" i="0">
                <a:solidFill>
                  <a:srgbClr val="000000"/>
                </a:solidFill>
                <a:effectLst/>
                <a:latin typeface="Times New Roman" panose="02020603050405020304" pitchFamily="18" charset="0"/>
              </a:rPr>
              <a:t>önermedir?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Ayşe’nin finalden yüksek not alması muhtemeldir.</a:t>
            </a:r>
          </a:p>
          <a:p>
            <a:r>
              <a:rPr lang="tr-TR" sz="1800" b="0" i="0" dirty="0">
                <a:solidFill>
                  <a:srgbClr val="000000"/>
                </a:solidFill>
                <a:effectLst/>
                <a:latin typeface="Times New Roman" panose="02020603050405020304" pitchFamily="18" charset="0"/>
              </a:rPr>
              <a:t>b) Kedi kanatlıdır.</a:t>
            </a:r>
          </a:p>
          <a:p>
            <a:r>
              <a:rPr lang="tr-TR" sz="1800" b="0" i="0" dirty="0">
                <a:solidFill>
                  <a:srgbClr val="000000"/>
                </a:solidFill>
                <a:effectLst/>
                <a:latin typeface="Times New Roman" panose="02020603050405020304" pitchFamily="18" charset="0"/>
              </a:rPr>
              <a:t>c) Yüksekten bırakılan bir cismin düşmesi zorunludur.</a:t>
            </a:r>
            <a:r>
              <a:rPr lang="tr-TR" dirty="0"/>
              <a:t> </a:t>
            </a:r>
            <a:br>
              <a:rPr lang="tr-TR" dirty="0"/>
            </a:br>
            <a:r>
              <a:rPr lang="tr-TR" dirty="0"/>
              <a:t>d</a:t>
            </a:r>
            <a:r>
              <a:rPr lang="tr-TR" sz="1800" b="0" i="0" dirty="0">
                <a:solidFill>
                  <a:srgbClr val="000000"/>
                </a:solidFill>
                <a:effectLst/>
                <a:latin typeface="Times New Roman" panose="02020603050405020304" pitchFamily="18" charset="0"/>
              </a:rPr>
              <a:t>) Ahmet’in Tuğba’yı satrançta yenmesi mümkündür.</a:t>
            </a:r>
          </a:p>
          <a:p>
            <a:r>
              <a:rPr lang="tr-TR" sz="1800" b="0" i="0" dirty="0">
                <a:solidFill>
                  <a:srgbClr val="000000"/>
                </a:solidFill>
                <a:effectLst/>
                <a:latin typeface="Times New Roman" panose="02020603050405020304" pitchFamily="18" charset="0"/>
              </a:rPr>
              <a:t>e) Zaman ve tarihin birbirinden farklı konuları içeren kavramlar olması mümkün değildir</a:t>
            </a:r>
            <a:r>
              <a:rPr lang="tr-TR" dirty="0"/>
              <a:t> </a:t>
            </a:r>
            <a:br>
              <a:rPr lang="tr-TR" dirty="0"/>
            </a:br>
            <a:endParaRPr lang="tr-TR" dirty="0"/>
          </a:p>
          <a:p>
            <a:r>
              <a:rPr lang="tr-TR" sz="1800" b="0" i="0" dirty="0">
                <a:solidFill>
                  <a:srgbClr val="000000"/>
                </a:solidFill>
                <a:effectLst/>
                <a:latin typeface="Times New Roman" panose="02020603050405020304" pitchFamily="18" charset="0"/>
              </a:rPr>
              <a:t>5. “Ayşe’nin acıkmış olması mümkündür ve yemek yemesi zorunludur” gibi bir ifade aşağıdaki şıklardan hangisinde doğru olarak gösterilmiştir?</a:t>
            </a:r>
          </a:p>
          <a:p>
            <a:r>
              <a:rPr lang="tr-TR" sz="1800" b="0" i="0" dirty="0">
                <a:solidFill>
                  <a:srgbClr val="000000"/>
                </a:solidFill>
                <a:effectLst/>
                <a:latin typeface="Times New Roman" panose="02020603050405020304" pitchFamily="18" charset="0"/>
              </a:rPr>
              <a:t>(p: Ayşe’nin acıkmış olmasını; q: Ayşe’nin yemek yemesini temsil etsin.)</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Cambria Math" panose="02040503050406030204" pitchFamily="18" charset="0"/>
              </a:rPr>
              <a:t>∧ ∽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r>
              <a:rPr lang="tr-TR" dirty="0"/>
              <a:t> </a:t>
            </a:r>
            <a:br>
              <a:rPr lang="tr-TR" dirty="0"/>
            </a:b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CE37632E-BBC2-BFD3-F3E0-833BF1863DAF}"/>
              </a:ext>
            </a:extLst>
          </p:cNvPr>
          <p:cNvGraphicFramePr>
            <a:graphicFrameLocks noGrp="1"/>
          </p:cNvGraphicFramePr>
          <p:nvPr>
            <p:extLst>
              <p:ext uri="{D42A27DB-BD31-4B8C-83A1-F6EECF244321}">
                <p14:modId xmlns:p14="http://schemas.microsoft.com/office/powerpoint/2010/main" val="2760651247"/>
              </p:ext>
            </p:extLst>
          </p:nvPr>
        </p:nvGraphicFramePr>
        <p:xfrm>
          <a:off x="620486" y="555971"/>
          <a:ext cx="6868886" cy="1132114"/>
        </p:xfrm>
        <a:graphic>
          <a:graphicData uri="http://schemas.openxmlformats.org/drawingml/2006/table">
            <a:tbl>
              <a:tblPr/>
              <a:tblGrid>
                <a:gridCol w="1385740">
                  <a:extLst>
                    <a:ext uri="{9D8B030D-6E8A-4147-A177-3AD203B41FA5}">
                      <a16:colId xmlns:a16="http://schemas.microsoft.com/office/drawing/2014/main" val="2373262236"/>
                    </a:ext>
                  </a:extLst>
                </a:gridCol>
                <a:gridCol w="5483146">
                  <a:extLst>
                    <a:ext uri="{9D8B030D-6E8A-4147-A177-3AD203B41FA5}">
                      <a16:colId xmlns:a16="http://schemas.microsoft.com/office/drawing/2014/main" val="3738387663"/>
                    </a:ext>
                  </a:extLst>
                </a:gridCol>
              </a:tblGrid>
              <a:tr h="1132114">
                <a:tc>
                  <a:txBody>
                    <a:bodyPr/>
                    <a:lstStyle/>
                    <a:p>
                      <a:r>
                        <a:rPr lang="tr-TR" sz="1200" b="0" i="0" dirty="0">
                          <a:solidFill>
                            <a:srgbClr val="000000"/>
                          </a:solidFill>
                          <a:effectLst/>
                          <a:latin typeface="Times New Roman" panose="02020603050405020304" pitchFamily="18" charset="0"/>
                        </a:rPr>
                        <a:t>6. </a:t>
                      </a:r>
                      <a:endParaRPr lang="tr-TR" dirty="0">
                        <a:effectLst/>
                      </a:endParaRPr>
                    </a:p>
                  </a:txBody>
                  <a:tcPr anchor="ctr">
                    <a:lnL>
                      <a:noFill/>
                    </a:lnL>
                    <a:lnR>
                      <a:noFill/>
                    </a:lnR>
                    <a:lnT>
                      <a:noFill/>
                    </a:lnT>
                    <a:lnB>
                      <a:noFill/>
                    </a:lnB>
                    <a:noFill/>
                  </a:tcPr>
                </a:tc>
                <a:tc>
                  <a:txBody>
                    <a:bodyPr/>
                    <a:lstStyle/>
                    <a:p>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Mp</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CNpp</a:t>
                      </a:r>
                      <a:r>
                        <a:rPr lang="tr-TR" sz="1800" b="0" i="0" dirty="0">
                          <a:solidFill>
                            <a:srgbClr val="000000"/>
                          </a:solidFill>
                          <a:effectLst/>
                          <a:latin typeface="Times New Roman" panose="02020603050405020304" pitchFamily="18" charset="0"/>
                        </a:rPr>
                        <a:t>” ifadesinin karşılığı aşağıdaki şıklardan hangisinde doğru olarak gösterilmiştir? </a:t>
                      </a:r>
                      <a:endParaRPr lang="tr-TR" sz="1800" dirty="0">
                        <a:effectLst/>
                      </a:endParaRPr>
                    </a:p>
                  </a:txBody>
                  <a:tcPr anchor="ctr">
                    <a:lnL>
                      <a:noFill/>
                    </a:lnL>
                    <a:lnR>
                      <a:noFill/>
                    </a:lnR>
                    <a:lnT>
                      <a:noFill/>
                    </a:lnT>
                    <a:lnB>
                      <a:noFill/>
                    </a:lnB>
                    <a:noFill/>
                  </a:tcPr>
                </a:tc>
                <a:extLst>
                  <a:ext uri="{0D108BD9-81ED-4DB2-BD59-A6C34878D82A}">
                    <a16:rowId xmlns:a16="http://schemas.microsoft.com/office/drawing/2014/main" val="3546324964"/>
                  </a:ext>
                </a:extLst>
              </a:tr>
            </a:tbl>
          </a:graphicData>
        </a:graphic>
      </p:graphicFrame>
      <p:sp>
        <p:nvSpPr>
          <p:cNvPr id="3" name="Rectangle 1">
            <a:extLst>
              <a:ext uri="{FF2B5EF4-FFF2-40B4-BE49-F238E27FC236}">
                <a16:creationId xmlns:a16="http://schemas.microsoft.com/office/drawing/2014/main" id="{12F6923C-1784-C3DF-03C4-3CE5F8BB5D54}"/>
              </a:ext>
            </a:extLst>
          </p:cNvPr>
          <p:cNvSpPr>
            <a:spLocks noChangeArrowheads="1"/>
          </p:cNvSpPr>
          <p:nvPr/>
        </p:nvSpPr>
        <p:spPr bwMode="auto">
          <a:xfrm>
            <a:off x="849086" y="1252657"/>
            <a:ext cx="15251339"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 p =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 →p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 </a:t>
            </a:r>
            <a:r>
              <a:rPr kumimoji="0" lang="tr-TR" altLang="tr-TR" sz="2000" b="0" i="0" u="none" strike="noStrike" cap="none" normalizeH="0" baseline="0" dirty="0">
                <a:ln>
                  <a:noFill/>
                </a:ln>
                <a:solidFill>
                  <a:srgbClr val="000000"/>
                </a:solidFill>
                <a:effectLst/>
                <a:latin typeface="Cambria Math" panose="02040503050406030204" pitchFamily="18" charset="0"/>
              </a:rPr>
              <a:t>= □</a:t>
            </a:r>
            <a:r>
              <a:rPr kumimoji="0" lang="tr-TR" altLang="tr-TR" sz="20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p→p</a:t>
            </a: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 =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 </a:t>
            </a:r>
            <a:r>
              <a:rPr kumimoji="0" lang="tr-TR" altLang="tr-TR" sz="2000" b="0" i="0" u="none" strike="noStrike" cap="none" normalizeH="0" baseline="0" dirty="0">
                <a:ln>
                  <a:noFill/>
                </a:ln>
                <a:solidFill>
                  <a:srgbClr val="000000"/>
                </a:solidFill>
                <a:effectLst/>
                <a:latin typeface="Cambria Math" panose="02040503050406030204" pitchFamily="18" charset="0"/>
              </a:rPr>
              <a:t>= ◊</a:t>
            </a:r>
            <a:r>
              <a:rPr kumimoji="0" lang="tr-TR" altLang="tr-TR" sz="20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p→p</a:t>
            </a: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e)</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p→p</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tr-TR" altLang="tr-TR" sz="2000" b="0" i="0" u="none" strike="noStrike" cap="none" normalizeH="0" baseline="0" dirty="0">
                <a:ln>
                  <a:noFill/>
                </a:ln>
                <a:solidFill>
                  <a:srgbClr val="000000"/>
                </a:solidFill>
                <a:effectLst/>
                <a:latin typeface="Cambria Math" panose="02040503050406030204" pitchFamily="18" charset="0"/>
              </a:rPr>
              <a:t>∽</a:t>
            </a:r>
            <a:r>
              <a:rPr kumimoji="0" lang="tr-TR" altLang="tr-TR"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a:t>
            </a:r>
            <a:r>
              <a:rPr kumimoji="0" lang="tr-TR" altLang="tr-TR" sz="2000" b="0" i="0" u="none" strike="noStrike" cap="none" normalizeH="0" baseline="0" dirty="0">
                <a:ln>
                  <a:noFill/>
                </a:ln>
                <a:solidFill>
                  <a:schemeClr val="tx1"/>
                </a:solidFill>
                <a:effectLst/>
              </a:rPr>
              <a:t> </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18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25304FA-CA49-C660-60E7-BAB14F2D5143}"/>
              </a:ext>
            </a:extLst>
          </p:cNvPr>
          <p:cNvSpPr txBox="1"/>
          <p:nvPr/>
        </p:nvSpPr>
        <p:spPr>
          <a:xfrm>
            <a:off x="704088" y="667512"/>
            <a:ext cx="9829800"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7. “p” gibi bir önermenin doğruluk değerinin “0” olması durumunda </a:t>
            </a:r>
            <a:r>
              <a:rPr lang="tr-TR" sz="1800" b="0" i="0" dirty="0" err="1">
                <a:solidFill>
                  <a:srgbClr val="000000"/>
                </a:solidFill>
                <a:effectLst/>
                <a:latin typeface="Times New Roman" panose="02020603050405020304" pitchFamily="18" charset="0"/>
              </a:rPr>
              <a:t>Şp</a:t>
            </a:r>
            <a:r>
              <a:rPr lang="tr-TR" sz="1800" b="0" i="0" dirty="0">
                <a:solidFill>
                  <a:srgbClr val="000000"/>
                </a:solidFill>
                <a:effectLst/>
                <a:latin typeface="Times New Roman" panose="02020603050405020304" pitchFamily="18" charset="0"/>
              </a:rPr>
              <a:t> (Şüpheli) önermesinin doğruluk değeri aşağıdaki şıklardan hangisindeki gibi olur?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1/2</a:t>
            </a:r>
          </a:p>
          <a:p>
            <a:r>
              <a:rPr lang="tr-TR" sz="1800" b="0" i="0" dirty="0">
                <a:solidFill>
                  <a:srgbClr val="000000"/>
                </a:solidFill>
                <a:effectLst/>
                <a:latin typeface="Times New Roman" panose="02020603050405020304" pitchFamily="18" charset="0"/>
              </a:rPr>
              <a:t>b) 2/3</a:t>
            </a:r>
          </a:p>
          <a:p>
            <a:r>
              <a:rPr lang="tr-TR" sz="1800" b="0" i="0" dirty="0">
                <a:solidFill>
                  <a:srgbClr val="000000"/>
                </a:solidFill>
                <a:effectLst/>
                <a:latin typeface="Times New Roman" panose="02020603050405020304" pitchFamily="18" charset="0"/>
              </a:rPr>
              <a:t>c) 0</a:t>
            </a:r>
          </a:p>
          <a:p>
            <a:r>
              <a:rPr lang="tr-TR" sz="1800" b="0" i="0" dirty="0">
                <a:solidFill>
                  <a:srgbClr val="000000"/>
                </a:solidFill>
                <a:effectLst/>
                <a:latin typeface="Times New Roman" panose="02020603050405020304" pitchFamily="18" charset="0"/>
              </a:rPr>
              <a:t>d) 1</a:t>
            </a:r>
          </a:p>
          <a:p>
            <a:r>
              <a:rPr lang="tr-TR" sz="1800" b="0" i="0" dirty="0">
                <a:solidFill>
                  <a:srgbClr val="000000"/>
                </a:solidFill>
                <a:effectLst/>
                <a:latin typeface="Times New Roman" panose="02020603050405020304" pitchFamily="18" charset="0"/>
              </a:rPr>
              <a:t>e) 3/2</a:t>
            </a:r>
            <a:r>
              <a:rPr lang="tr-TR" dirty="0"/>
              <a:t> </a:t>
            </a:r>
          </a:p>
          <a:p>
            <a:endParaRPr lang="tr-TR" dirty="0"/>
          </a:p>
          <a:p>
            <a:r>
              <a:rPr lang="tr-TR" sz="1800" b="0" i="0" dirty="0">
                <a:solidFill>
                  <a:srgbClr val="000000"/>
                </a:solidFill>
                <a:effectLst/>
                <a:latin typeface="Times New Roman" panose="02020603050405020304" pitchFamily="18" charset="0"/>
              </a:rPr>
              <a:t>8. Karşıtlık karesi göz önünde bulundurulduğunda “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 gibi bir ifadenin “karşıtının altığı” aşağıdakilerden hangisi olur?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3494430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107AAA9-B45F-6B96-3B8B-DAD1700EA1C6}"/>
              </a:ext>
            </a:extLst>
          </p:cNvPr>
          <p:cNvSpPr txBox="1"/>
          <p:nvPr/>
        </p:nvSpPr>
        <p:spPr>
          <a:xfrm>
            <a:off x="758952" y="347473"/>
            <a:ext cx="838276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Karşıtlık karesi göz önünde bulundurulduğunda “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gibi bir ifadenin “alt karşıtının çelişiği” aşağıdakilerden hangisi olur?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p</a:t>
            </a:r>
            <a:r>
              <a:rPr lang="tr-TR" dirty="0"/>
              <a:t> </a:t>
            </a:r>
          </a:p>
          <a:p>
            <a:endParaRPr lang="tr-TR" dirty="0"/>
          </a:p>
          <a:p>
            <a:r>
              <a:rPr lang="tr-TR" sz="1800" b="0" i="0" dirty="0">
                <a:solidFill>
                  <a:srgbClr val="000000"/>
                </a:solidFill>
                <a:effectLst/>
                <a:latin typeface="Times New Roman" panose="02020603050405020304" pitchFamily="18" charset="0"/>
              </a:rPr>
              <a:t>10. Aşağıda verilen eşdeğerliklerden hangisi doğrudur?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NCNpq</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NCpq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ANqNp</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ANqp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NMp</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NMNNp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NMpNp</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NNMpNp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NMNpq</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NMpq</a:t>
            </a:r>
            <a:r>
              <a:rPr lang="tr-TR" dirty="0"/>
              <a:t> </a:t>
            </a:r>
            <a:br>
              <a:rPr lang="tr-TR" dirty="0"/>
            </a:br>
            <a:br>
              <a:rPr lang="tr-TR" dirty="0"/>
            </a:br>
            <a:endParaRPr lang="tr-TR" dirty="0"/>
          </a:p>
        </p:txBody>
      </p:sp>
    </p:spTree>
    <p:extLst>
      <p:ext uri="{BB962C8B-B14F-4D97-AF65-F5344CB8AC3E}">
        <p14:creationId xmlns:p14="http://schemas.microsoft.com/office/powerpoint/2010/main" val="427198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16152" y="841248"/>
            <a:ext cx="10195560" cy="1200329"/>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11. MODAL MANTIK</a:t>
            </a:r>
            <a:r>
              <a:rPr lang="tr-TR" dirty="0"/>
              <a:t> </a:t>
            </a:r>
            <a:br>
              <a:rPr lang="tr-TR" dirty="0"/>
            </a:br>
            <a:br>
              <a:rPr lang="tr-TR" dirty="0"/>
            </a:br>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780288" y="1764578"/>
            <a:ext cx="10030968" cy="5632311"/>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Mantık, çeşitli vesilelerle işaret edildiği gibi formel/içeriksiz bir dildir. Dolayısıyla gerek konuşma dilinden gerek günlük yaşamdan bağımsız hatta bir anlamda kopuk bir özelliğe sahiptir. Ne var ki bu durum, mantığın bir bilim olarak sahip olduğu özelliklerin günlük yaşamda uygulamasının olmadığı veya konuşma diliyle hiçbir ilişkisinin kurulamayacağı anlamına gelmemektedir.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Günlük yaşamda akıl yürütmeler genellikle iki değerli bir yapı çerçevesinde gelişir. İletişim de daha çok iki değerlilik üzerine kurgulanır. Sonuçta günlük yaşam ve konuşma dili, iki değerli mantıkla ilişkilendirilir. Günlük yaşam, pratik yönünün sağladığı üstünlük sayesinde, “iki </a:t>
            </a:r>
            <a:r>
              <a:rPr lang="tr-TR" sz="1800" b="0" i="0" dirty="0" err="1">
                <a:solidFill>
                  <a:srgbClr val="000000"/>
                </a:solidFill>
                <a:effectLst/>
                <a:latin typeface="Times New Roman" panose="02020603050405020304" pitchFamily="18" charset="0"/>
              </a:rPr>
              <a:t>değerli”lik</a:t>
            </a:r>
            <a:r>
              <a:rPr lang="tr-TR" sz="1800" b="0" i="0" dirty="0">
                <a:solidFill>
                  <a:srgbClr val="000000"/>
                </a:solidFill>
                <a:effectLst/>
                <a:latin typeface="Times New Roman" panose="02020603050405020304" pitchFamily="18" charset="0"/>
              </a:rPr>
              <a:t> üzerine kurulmuş olmasına karşılık, örneğin kültürel gerekçelerle bu özellik kolaylıkla değişebilir. Nitekim günlük yaşamda bazı nesnelere ayrı bir değer atfederiz; bazılarına canlı gibi muamele ederiz, kızarız, onlarla konuşuruz veya övücü sözlerle sanki onların gönlünü almaya çalışırız. Yani kısaca bir fiziki nesneyi hem cansız hem de canlı bir varlık gibi yorumlarız. Bu durum iki değerliliğin dışına çıkılmasına ilişkin basit bir örnek olarak kabule edilebilir.</a:t>
            </a:r>
          </a:p>
          <a:p>
            <a:pPr algn="just"/>
            <a:r>
              <a:rPr lang="tr-TR" dirty="0"/>
              <a:t> </a:t>
            </a:r>
            <a:br>
              <a:rPr lang="tr-TR" dirty="0"/>
            </a:b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650421" y="1075403"/>
            <a:ext cx="10891158" cy="397031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Öte yandan yaşadığımız, şahit olduğumuz bazı olayları bir tesadüf olarak bazılarını ise bir zorunluluk olarak yorumlarız. Güzel tesadüflerin başımıza gelmesi için dilekte bulunur, gerçekleşmeleri için hiç de rasyonel olmayan yollar deneriz. Burada ise artık bir modalite söz konusudur. Çünkü tesadüflerin, zorunluluğun, şansın rol oynadığı bir modalite dünyası kurgulanmıştır. İşte bu kavramlar modal mantık çerçevesinde ele alınırlar.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Hiç şüphesiz söz konusu fizik olguların özellikleri, içerikleri veya mahiyetleri mantığın konusu içinde yer almazlar. Mantığın konusu, modalite ifade eden kavramların kendisidir; bu kavramları formel dil aracılığıyla tanımlayabilmektir. Böylece mantık, konuşma dilinin kavramlarını kendi dili çerçevesinde ele almış olur. Bu ve benzeri olgular hiç kuşkusuz ayrıca mantık dili ile ilgi içinde ele alınıp yorumlanabilir. Hatta mantık dilinin bu gibi olguları daha açık hâle getirdiği düşünülebilir. Fakat yine de mantık aracılığıyla söz konusu fiziksel olguların mahiyeti konusunda bir yorum yapmak amaçlanmış değildir.</a:t>
            </a:r>
          </a:p>
          <a:p>
            <a:pPr algn="just"/>
            <a:r>
              <a:rPr lang="tr-TR" dirty="0"/>
              <a:t> </a:t>
            </a: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3693319"/>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Ne var ki mantık ile konuşma dili arasında ayrıca kurulacak bir ilgi, bize konuşma dilinin sağlıklı yorumlarının yapılabilmesine olanak verebilecektir. Dolayısıyla konuşma dilinin aydınlatılması ve daha sağlıklı kullanılması bu sayede mümkün olacaktır.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“Zorunluluk” ve “imkân” gibi günlük yaşamda sıkça kullandığımız kavramlar bize modal mantığın önemi hakkında bir fikir verebilir. Zorunluluğun veya imkânın ne olduğu, bu kavramların fizik dünyada ne gibi olaylara karşılık geldiği ayrı bir çalışma konusudur. Kaldı ki günlük yaşam dışında matematik, fizik, felsefe, kozmolojide bu gibi kavramların çok farklı kullanımları ve tanımlanmaları söz konudur.</a:t>
            </a:r>
          </a:p>
          <a:p>
            <a:pPr algn="just"/>
            <a:r>
              <a:rPr lang="tr-TR" dirty="0"/>
              <a:t> </a:t>
            </a:r>
            <a:br>
              <a:rPr lang="tr-TR" dirty="0"/>
            </a:b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5355312"/>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8.1. Modal Mantıkta Temel Tanımlar ve Gösterimler</a:t>
            </a:r>
          </a:p>
          <a:p>
            <a:endParaRPr lang="tr-TR" sz="1800" b="1" i="0" dirty="0">
              <a:solidFill>
                <a:srgbClr val="000000"/>
              </a:solidFill>
              <a:effectLst/>
              <a:latin typeface="Times New Roman" panose="02020603050405020304" pitchFamily="18" charset="0"/>
            </a:endParaRPr>
          </a:p>
          <a:p>
            <a:pPr algn="just"/>
            <a:r>
              <a:rPr lang="tr-TR" sz="1800" b="0" i="0" dirty="0" err="1">
                <a:solidFill>
                  <a:srgbClr val="000000"/>
                </a:solidFill>
                <a:effectLst/>
                <a:latin typeface="Times New Roman" panose="02020603050405020304" pitchFamily="18" charset="0"/>
              </a:rPr>
              <a:t>Frege</a:t>
            </a:r>
            <a:r>
              <a:rPr lang="tr-TR" sz="1800" b="0" i="0" dirty="0">
                <a:solidFill>
                  <a:srgbClr val="000000"/>
                </a:solidFill>
                <a:effectLst/>
                <a:latin typeface="Times New Roman" panose="02020603050405020304" pitchFamily="18" charset="0"/>
              </a:rPr>
              <a:t>, </a:t>
            </a:r>
            <a:r>
              <a:rPr lang="tr-TR" sz="1800" b="0" i="1" dirty="0" err="1">
                <a:solidFill>
                  <a:srgbClr val="000000"/>
                </a:solidFill>
                <a:effectLst/>
                <a:latin typeface="Times New Roman" panose="02020603050405020304" pitchFamily="18" charset="0"/>
              </a:rPr>
              <a:t>Begriffsschrift</a:t>
            </a:r>
            <a:r>
              <a:rPr lang="tr-TR" sz="1800" b="0" i="0" dirty="0" err="1">
                <a:solidFill>
                  <a:srgbClr val="000000"/>
                </a:solidFill>
                <a:effectLst/>
                <a:latin typeface="Times New Roman" panose="02020603050405020304" pitchFamily="18" charset="0"/>
              </a:rPr>
              <a:t>’inde</a:t>
            </a:r>
            <a:r>
              <a:rPr lang="tr-TR" sz="1800" b="0" i="0" dirty="0">
                <a:solidFill>
                  <a:srgbClr val="000000"/>
                </a:solidFill>
                <a:effectLst/>
                <a:latin typeface="Times New Roman" panose="02020603050405020304" pitchFamily="18" charset="0"/>
              </a:rPr>
              <a:t> geleneksel mantığın önemli bir konusu olan modları, pür mantığın konusu olamayacağı kanaatiyle sisteminin dışında bırakmıştı. </a:t>
            </a:r>
            <a:r>
              <a:rPr lang="tr-TR" sz="1800" b="0" i="0" dirty="0" err="1">
                <a:solidFill>
                  <a:srgbClr val="000000"/>
                </a:solidFill>
                <a:effectLst/>
                <a:latin typeface="Times New Roman" panose="02020603050405020304" pitchFamily="18" charset="0"/>
              </a:rPr>
              <a:t>Frege’nin</a:t>
            </a:r>
            <a:r>
              <a:rPr lang="tr-TR" sz="1800" b="0" i="0" dirty="0">
                <a:solidFill>
                  <a:srgbClr val="000000"/>
                </a:solidFill>
                <a:effectLst/>
                <a:latin typeface="Times New Roman" panose="02020603050405020304" pitchFamily="18" charset="0"/>
              </a:rPr>
              <a:t> bu görüşüne takipçilerinden bir kısmı bağlı kalırlarken bir kısmı karşı çıkmış, onun sistemine modal mantığın da ilave edilmesi gerektiğini düşünmüşlerdir.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1918 yılında ilk basımı yapılan </a:t>
            </a:r>
            <a:r>
              <a:rPr lang="tr-TR" sz="1800" b="0" i="1" dirty="0" err="1">
                <a:solidFill>
                  <a:srgbClr val="000000"/>
                </a:solidFill>
                <a:effectLst/>
                <a:latin typeface="Times New Roman" panose="02020603050405020304" pitchFamily="18" charset="0"/>
              </a:rPr>
              <a:t>Survey</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Symbolic</a:t>
            </a:r>
            <a:r>
              <a:rPr lang="tr-TR" sz="1800" b="0" i="1" dirty="0">
                <a:solidFill>
                  <a:srgbClr val="000000"/>
                </a:solidFill>
                <a:effectLst/>
                <a:latin typeface="Times New Roman" panose="02020603050405020304" pitchFamily="18" charset="0"/>
              </a:rPr>
              <a:t> </a:t>
            </a:r>
            <a:r>
              <a:rPr lang="tr-TR" sz="1800" b="0" i="1" dirty="0" err="1">
                <a:solidFill>
                  <a:srgbClr val="000000"/>
                </a:solidFill>
                <a:effectLst/>
                <a:latin typeface="Times New Roman" panose="02020603050405020304" pitchFamily="18" charset="0"/>
              </a:rPr>
              <a:t>Logic</a:t>
            </a:r>
            <a:r>
              <a:rPr lang="tr-TR" sz="1800" b="0" i="1"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adlı eseriyle modal mantığa modern yaklaşımı getiren ilk mantıkçı C. I. Lewis olmuştur. </a:t>
            </a:r>
            <a:r>
              <a:rPr lang="tr-TR" sz="1800" b="0" i="0" dirty="0" err="1">
                <a:solidFill>
                  <a:srgbClr val="000000"/>
                </a:solidFill>
                <a:effectLst/>
                <a:latin typeface="Times New Roman" panose="02020603050405020304" pitchFamily="18" charset="0"/>
              </a:rPr>
              <a:t>Lewis’i</a:t>
            </a:r>
            <a:r>
              <a:rPr lang="tr-TR" sz="1800" b="0" i="0" dirty="0">
                <a:solidFill>
                  <a:srgbClr val="000000"/>
                </a:solidFill>
                <a:effectLst/>
                <a:latin typeface="Times New Roman" panose="02020603050405020304" pitchFamily="18" charset="0"/>
              </a:rPr>
              <a:t> böyle bir çalışmaya yönlendiren temel sebep Russell ve </a:t>
            </a:r>
            <a:r>
              <a:rPr lang="tr-TR" sz="1800" b="0" i="0" dirty="0" err="1">
                <a:solidFill>
                  <a:srgbClr val="000000"/>
                </a:solidFill>
                <a:effectLst/>
                <a:latin typeface="Times New Roman" panose="02020603050405020304" pitchFamily="18" charset="0"/>
              </a:rPr>
              <a:t>Whitehhead’ın</a:t>
            </a:r>
            <a:r>
              <a:rPr lang="tr-TR" sz="1800" b="0" i="0" dirty="0">
                <a:solidFill>
                  <a:srgbClr val="000000"/>
                </a:solidFill>
                <a:effectLst/>
                <a:latin typeface="Times New Roman" panose="02020603050405020304" pitchFamily="18" charset="0"/>
              </a:rPr>
              <a:t> </a:t>
            </a:r>
            <a:r>
              <a:rPr lang="tr-TR" sz="1800" b="0" i="1" dirty="0" err="1">
                <a:solidFill>
                  <a:srgbClr val="000000"/>
                </a:solidFill>
                <a:effectLst/>
                <a:latin typeface="Times New Roman" panose="02020603050405020304" pitchFamily="18" charset="0"/>
              </a:rPr>
              <a:t>Principia</a:t>
            </a:r>
            <a:r>
              <a:rPr lang="tr-TR" sz="1800" b="0" i="1" dirty="0">
                <a:solidFill>
                  <a:srgbClr val="000000"/>
                </a:solidFill>
                <a:effectLst/>
                <a:latin typeface="Times New Roman" panose="02020603050405020304" pitchFamily="18" charset="0"/>
              </a:rPr>
              <a:t> </a:t>
            </a:r>
            <a:r>
              <a:rPr lang="tr-TR" sz="1800" b="0" i="1" dirty="0" err="1">
                <a:solidFill>
                  <a:srgbClr val="000000"/>
                </a:solidFill>
                <a:effectLst/>
                <a:latin typeface="Times New Roman" panose="02020603050405020304" pitchFamily="18" charset="0"/>
              </a:rPr>
              <a:t>Mathematica</a:t>
            </a:r>
            <a:r>
              <a:rPr lang="tr-TR" sz="1800" b="0" i="1"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adlı eserde tanımladıkları “maddi </a:t>
            </a:r>
            <a:r>
              <a:rPr lang="tr-TR" sz="1800" b="0" i="0" dirty="0" err="1">
                <a:solidFill>
                  <a:srgbClr val="000000"/>
                </a:solidFill>
                <a:effectLst/>
                <a:latin typeface="Times New Roman" panose="02020603050405020304" pitchFamily="18" charset="0"/>
              </a:rPr>
              <a:t>içerme”nin</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material</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implication</a:t>
            </a:r>
            <a:r>
              <a:rPr lang="tr-TR" sz="1800" b="0" i="0" dirty="0">
                <a:solidFill>
                  <a:srgbClr val="000000"/>
                </a:solidFill>
                <a:effectLst/>
                <a:latin typeface="Times New Roman" panose="02020603050405020304" pitchFamily="18" charset="0"/>
              </a:rPr>
              <a:t>) barındırdığını düşündüğü sorunları çözecek bir içerme eklemi geliştirme isteğidir. </a:t>
            </a:r>
            <a:r>
              <a:rPr lang="tr-TR" sz="1800" b="0" i="0" dirty="0" err="1">
                <a:solidFill>
                  <a:srgbClr val="000000"/>
                </a:solidFill>
                <a:effectLst/>
                <a:latin typeface="Times New Roman" panose="02020603050405020304" pitchFamily="18" charset="0"/>
              </a:rPr>
              <a:t>Lewis’in</a:t>
            </a:r>
            <a:r>
              <a:rPr lang="tr-TR" sz="1800" b="0" i="0" dirty="0">
                <a:solidFill>
                  <a:srgbClr val="000000"/>
                </a:solidFill>
                <a:effectLst/>
                <a:latin typeface="Times New Roman" panose="02020603050405020304" pitchFamily="18" charset="0"/>
              </a:rPr>
              <a:t> iddiası “maddi içerme”, tanımı itibariyle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ifadesinin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ifadesiyle eşdeğer kabul edilmesini gerektirmektedir ancak bu bir takım paradokslara yol açmaktadır. </a:t>
            </a:r>
            <a:r>
              <a:rPr lang="tr-TR" sz="1800" b="0" i="0" dirty="0" err="1">
                <a:solidFill>
                  <a:srgbClr val="000000"/>
                </a:solidFill>
                <a:effectLst/>
                <a:latin typeface="Times New Roman" panose="02020603050405020304" pitchFamily="18" charset="0"/>
              </a:rPr>
              <a:t>Lewis’in</a:t>
            </a:r>
            <a:r>
              <a:rPr lang="tr-TR" sz="1800" b="0" i="0" dirty="0">
                <a:solidFill>
                  <a:srgbClr val="000000"/>
                </a:solidFill>
                <a:effectLst/>
                <a:latin typeface="Times New Roman" panose="02020603050405020304" pitchFamily="18" charset="0"/>
              </a:rPr>
              <a:t> “maddi içerme” yerine önerdiği eklem ise “sıkı </a:t>
            </a:r>
            <a:r>
              <a:rPr lang="tr-TR" sz="1800" b="0" i="0" dirty="0" err="1">
                <a:solidFill>
                  <a:srgbClr val="000000"/>
                </a:solidFill>
                <a:effectLst/>
                <a:latin typeface="Times New Roman" panose="02020603050405020304" pitchFamily="18" charset="0"/>
              </a:rPr>
              <a:t>içerme”dir</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strict</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implication</a:t>
            </a:r>
            <a:r>
              <a:rPr lang="tr-TR" sz="1800" b="0" i="1" dirty="0">
                <a:solidFill>
                  <a:srgbClr val="000000"/>
                </a:solidFill>
                <a:effectLst/>
                <a:latin typeface="Times New Roman" panose="02020603050405020304" pitchFamily="18" charset="0"/>
              </a:rPr>
              <a:t>).</a:t>
            </a:r>
          </a:p>
          <a:p>
            <a:endParaRPr lang="tr-TR" sz="1800" b="0" i="1"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Aşağıda verilen karşıtlık karesi modal önermeler arasındaki mantıksal ilişkilerin klasik yorumunu ortaya koymaktadır.</a:t>
            </a:r>
            <a:r>
              <a:rPr lang="tr-TR" dirty="0"/>
              <a:t> </a:t>
            </a:r>
            <a:br>
              <a:rPr lang="tr-TR"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740664" y="397711"/>
            <a:ext cx="10241280" cy="2031325"/>
          </a:xfrm>
          <a:prstGeom prst="rect">
            <a:avLst/>
          </a:prstGeom>
          <a:noFill/>
        </p:spPr>
        <p:txBody>
          <a:bodyPr wrap="square">
            <a:spAutoFit/>
          </a:bodyPr>
          <a:lstStyle/>
          <a:p>
            <a:endParaRPr lang="tr-TR" sz="1800" b="1" i="0" dirty="0">
              <a:solidFill>
                <a:srgbClr val="000000"/>
              </a:solidFill>
              <a:effectLst/>
              <a:latin typeface="Times New Roman" panose="02020603050405020304" pitchFamily="18" charset="0"/>
            </a:endParaRPr>
          </a:p>
          <a:p>
            <a:r>
              <a:rPr lang="tr-TR" b="1" dirty="0">
                <a:solidFill>
                  <a:srgbClr val="000000"/>
                </a:solidFill>
                <a:latin typeface="Times New Roman" panose="02020603050405020304" pitchFamily="18" charset="0"/>
              </a:rPr>
              <a:t>                                         Tablo 1</a:t>
            </a:r>
          </a:p>
          <a:p>
            <a:br>
              <a:rPr lang="tr-TR" dirty="0"/>
            </a:br>
            <a:br>
              <a:rPr lang="tr-TR" dirty="0"/>
            </a:br>
            <a:endParaRPr lang="tr-TR" sz="1800" b="1" i="0" dirty="0">
              <a:solidFill>
                <a:srgbClr val="000000"/>
              </a:solidFill>
              <a:effectLst/>
              <a:latin typeface="Times New Roman" panose="02020603050405020304" pitchFamily="18" charset="0"/>
            </a:endParaRPr>
          </a:p>
          <a:p>
            <a:br>
              <a:rPr lang="tr-TR" dirty="0"/>
            </a:br>
            <a:endParaRPr lang="tr-TR" dirty="0"/>
          </a:p>
        </p:txBody>
      </p:sp>
      <p:pic>
        <p:nvPicPr>
          <p:cNvPr id="4" name="Resim 3">
            <a:extLst>
              <a:ext uri="{FF2B5EF4-FFF2-40B4-BE49-F238E27FC236}">
                <a16:creationId xmlns:a16="http://schemas.microsoft.com/office/drawing/2014/main" id="{9FEB0587-672D-4F67-F769-C3CC423850A2}"/>
              </a:ext>
            </a:extLst>
          </p:cNvPr>
          <p:cNvPicPr>
            <a:picLocks noChangeAspect="1"/>
          </p:cNvPicPr>
          <p:nvPr/>
        </p:nvPicPr>
        <p:blipFill>
          <a:blip r:embed="rId2"/>
          <a:stretch>
            <a:fillRect/>
          </a:stretch>
        </p:blipFill>
        <p:spPr>
          <a:xfrm>
            <a:off x="1452753" y="1088136"/>
            <a:ext cx="5695513" cy="2499634"/>
          </a:xfrm>
          <a:prstGeom prst="rect">
            <a:avLst/>
          </a:prstGeom>
        </p:spPr>
      </p:pic>
      <p:sp>
        <p:nvSpPr>
          <p:cNvPr id="6" name="Metin kutusu 5">
            <a:extLst>
              <a:ext uri="{FF2B5EF4-FFF2-40B4-BE49-F238E27FC236}">
                <a16:creationId xmlns:a16="http://schemas.microsoft.com/office/drawing/2014/main" id="{87ABA9C7-B266-0FDC-12EF-05414D5417F6}"/>
              </a:ext>
            </a:extLst>
          </p:cNvPr>
          <p:cNvSpPr txBox="1"/>
          <p:nvPr/>
        </p:nvSpPr>
        <p:spPr>
          <a:xfrm>
            <a:off x="996696" y="3429000"/>
            <a:ext cx="8622792" cy="2862322"/>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Modern modal mantığın temel gösterimleri ve eşdeğerlikleri ise şu şekilde sıralanabilir: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Yalın (</a:t>
            </a:r>
            <a:r>
              <a:rPr lang="tr-TR" sz="1800" b="0" i="0" dirty="0" err="1">
                <a:solidFill>
                  <a:srgbClr val="000000"/>
                </a:solidFill>
                <a:effectLst/>
                <a:latin typeface="Times New Roman" panose="02020603050405020304" pitchFamily="18" charset="0"/>
              </a:rPr>
              <a:t>assertorik</a:t>
            </a:r>
            <a:r>
              <a:rPr lang="tr-TR" sz="1800" b="0" i="0" dirty="0">
                <a:solidFill>
                  <a:srgbClr val="000000"/>
                </a:solidFill>
                <a:effectLst/>
                <a:latin typeface="Times New Roman" panose="02020603050405020304" pitchFamily="18" charset="0"/>
              </a:rPr>
              <a:t>) önerme : p</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Zorunlu (</a:t>
            </a:r>
            <a:r>
              <a:rPr lang="tr-TR" sz="1800" b="0" i="0" dirty="0" err="1">
                <a:solidFill>
                  <a:srgbClr val="000000"/>
                </a:solidFill>
                <a:effectLst/>
                <a:latin typeface="Times New Roman" panose="02020603050405020304" pitchFamily="18" charset="0"/>
              </a:rPr>
              <a:t>apodiktik</a:t>
            </a:r>
            <a:r>
              <a:rPr lang="tr-TR" sz="1800" b="0" i="0" dirty="0">
                <a:solidFill>
                  <a:srgbClr val="000000"/>
                </a:solidFill>
                <a:effectLst/>
                <a:latin typeface="Times New Roman" panose="02020603050405020304" pitchFamily="18" charset="0"/>
              </a:rPr>
              <a:t>) önerme : □p ya da </a:t>
            </a:r>
            <a:r>
              <a:rPr lang="tr-TR" sz="1800" b="0" i="0" dirty="0" err="1">
                <a:solidFill>
                  <a:srgbClr val="000000"/>
                </a:solidFill>
                <a:effectLst/>
                <a:latin typeface="Times New Roman" panose="02020603050405020304" pitchFamily="18" charset="0"/>
              </a:rPr>
              <a:t>Lp</a:t>
            </a: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Mümkün (problematik) önerme : ◊p ya da </a:t>
            </a:r>
            <a:r>
              <a:rPr lang="tr-TR" sz="1800" b="0" i="0" dirty="0" err="1">
                <a:solidFill>
                  <a:srgbClr val="000000"/>
                </a:solidFill>
                <a:effectLst/>
                <a:latin typeface="Times New Roman" panose="02020603050405020304" pitchFamily="18" charset="0"/>
              </a:rPr>
              <a:t>Mp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a:t>
            </a:r>
            <a:r>
              <a:rPr lang="tr-TR" dirty="0"/>
              <a:t> </a:t>
            </a: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7571303"/>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Bir “p” önermesinin “doğru” olması onun “aktüel </a:t>
            </a:r>
            <a:r>
              <a:rPr lang="tr-TR" sz="1800" b="0" i="0" dirty="0" err="1">
                <a:solidFill>
                  <a:srgbClr val="000000"/>
                </a:solidFill>
                <a:effectLst/>
                <a:latin typeface="Times New Roman" panose="02020603050405020304" pitchFamily="18" charset="0"/>
              </a:rPr>
              <a:t>dünya”da</a:t>
            </a:r>
            <a:r>
              <a:rPr lang="tr-TR" sz="1800" b="0" i="0" dirty="0">
                <a:solidFill>
                  <a:srgbClr val="000000"/>
                </a:solidFill>
                <a:effectLst/>
                <a:latin typeface="Times New Roman" panose="02020603050405020304" pitchFamily="18" charset="0"/>
              </a:rPr>
              <a:t> “doğru” olduğu anlamına gelir. “p” önermesinin “mümkün” olması “en az bir “mümkün </a:t>
            </a:r>
            <a:r>
              <a:rPr lang="tr-TR" sz="1800" b="0" i="0" dirty="0" err="1">
                <a:solidFill>
                  <a:srgbClr val="000000"/>
                </a:solidFill>
                <a:effectLst/>
                <a:latin typeface="Times New Roman" panose="02020603050405020304" pitchFamily="18" charset="0"/>
              </a:rPr>
              <a:t>dünya”da</a:t>
            </a:r>
            <a:r>
              <a:rPr lang="tr-TR" sz="1800" b="0" i="0" dirty="0">
                <a:solidFill>
                  <a:srgbClr val="000000"/>
                </a:solidFill>
                <a:effectLst/>
                <a:latin typeface="Times New Roman" panose="02020603050405020304" pitchFamily="18" charset="0"/>
              </a:rPr>
              <a:t>, “zorunlu” olması ise “bütün “mümkün </a:t>
            </a:r>
            <a:r>
              <a:rPr lang="tr-TR" sz="1800" b="0" i="0" dirty="0" err="1">
                <a:solidFill>
                  <a:srgbClr val="000000"/>
                </a:solidFill>
                <a:effectLst/>
                <a:latin typeface="Times New Roman" panose="02020603050405020304" pitchFamily="18" charset="0"/>
              </a:rPr>
              <a:t>dünyalar”da</a:t>
            </a:r>
            <a:r>
              <a:rPr lang="tr-TR" sz="1800" b="0" i="0" dirty="0">
                <a:solidFill>
                  <a:srgbClr val="000000"/>
                </a:solidFill>
                <a:effectLst/>
                <a:latin typeface="Times New Roman" panose="02020603050405020304" pitchFamily="18" charset="0"/>
              </a:rPr>
              <a:t> “doğru” olması demektir. Modal mantığın önemli bir konusu olan mümkün dünyalar teorisi, ilk kez Leibniz tarafından ortaya konmuştur. Leibniz olgusal doğruluk ile akıl yürütmenin doğruluğu arasındaki farkı aktüel ve mümkün dünyalar ayrımı üzerinden tanımlar. Buradaki “imkân” “mantıksal bir </a:t>
            </a:r>
            <a:r>
              <a:rPr lang="tr-TR" sz="1800" b="0" i="0" dirty="0" err="1">
                <a:solidFill>
                  <a:srgbClr val="000000"/>
                </a:solidFill>
                <a:effectLst/>
                <a:latin typeface="Times New Roman" panose="02020603050405020304" pitchFamily="18" charset="0"/>
              </a:rPr>
              <a:t>imkân”dır</a:t>
            </a:r>
            <a:r>
              <a:rPr lang="tr-TR" sz="1800" b="0" i="0" dirty="0">
                <a:solidFill>
                  <a:srgbClr val="000000"/>
                </a:solidFill>
                <a:effectLst/>
                <a:latin typeface="Times New Roman" panose="02020603050405020304" pitchFamily="18" charset="0"/>
              </a:rPr>
              <a:t>. Örneğin “bir kaplumbağa saatte 60 km hızla yürüyebilir” önermesi fiziksel olarak mümkün olmayan bir duruma işaret ediyor olsa bile kendisiyle çelişmediği için mantıksal olarak mümkündür. Hâlbuki mantıksal olarak zorunlu bir önermenin reddedilmesi durumu kendisiyle çelişki yaratır. “Bütün aklar beyazdır” analitik önermesi zorunlu olarak doğrudur.</a:t>
            </a:r>
          </a:p>
          <a:p>
            <a:pPr algn="just"/>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◊p (p mümkündür)</a:t>
            </a:r>
          </a:p>
          <a:p>
            <a:r>
              <a:rPr lang="tr-TR" sz="1800" b="0" i="0" dirty="0">
                <a:solidFill>
                  <a:srgbClr val="000000"/>
                </a:solidFill>
                <a:effectLst/>
                <a:latin typeface="Times New Roman" panose="02020603050405020304" pitchFamily="18" charset="0"/>
              </a:rPr>
              <a:t>□p (p zorunludur)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durumda p’nin imkânsız olması iki şekilde gösterilebilir: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ya da </a:t>
            </a:r>
            <a:r>
              <a:rPr lang="tr-TR" sz="1800" b="0" i="0" dirty="0" err="1">
                <a:solidFill>
                  <a:srgbClr val="000000"/>
                </a:solidFill>
                <a:effectLst/>
                <a:latin typeface="Times New Roman" panose="02020603050405020304" pitchFamily="18" charset="0"/>
              </a:rPr>
              <a:t>Up</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NMp</a:t>
            </a:r>
            <a:r>
              <a:rPr lang="tr-TR" sz="1800" b="0" i="0" dirty="0">
                <a:solidFill>
                  <a:srgbClr val="000000"/>
                </a:solidFill>
                <a:effectLst/>
                <a:latin typeface="Times New Roman" panose="02020603050405020304" pitchFamily="18" charset="0"/>
              </a:rPr>
              <a:t>) (p mümkün değildir)</a:t>
            </a: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a:t>
            </a:r>
            <a:r>
              <a:rPr lang="tr-TR" sz="1800" b="0" i="0" dirty="0" err="1">
                <a:solidFill>
                  <a:srgbClr val="000000"/>
                </a:solidFill>
                <a:effectLst/>
                <a:latin typeface="Times New Roman" panose="02020603050405020304" pitchFamily="18" charset="0"/>
              </a:rPr>
              <a:t>LNp</a:t>
            </a:r>
            <a:r>
              <a:rPr lang="tr-TR" sz="1800" b="0" i="0" dirty="0">
                <a:solidFill>
                  <a:srgbClr val="000000"/>
                </a:solidFill>
                <a:effectLst/>
                <a:latin typeface="Times New Roman" panose="02020603050405020304" pitchFamily="18" charset="0"/>
              </a:rPr>
              <a:t>) (p’nin olmaması zorunludur)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Mümkün olmayan yani imkânsız bir önerme bütün mümkün dünyalarda “</a:t>
            </a:r>
            <a:r>
              <a:rPr lang="tr-TR" sz="1800" b="0" i="0" dirty="0" err="1">
                <a:solidFill>
                  <a:srgbClr val="000000"/>
                </a:solidFill>
                <a:effectLst/>
                <a:latin typeface="Times New Roman" panose="02020603050405020304" pitchFamily="18" charset="0"/>
              </a:rPr>
              <a:t>yanlış”tır</a:t>
            </a:r>
            <a:r>
              <a:rPr lang="tr-TR" sz="1800" b="0" i="0" dirty="0">
                <a:solidFill>
                  <a:srgbClr val="000000"/>
                </a:solidFill>
                <a:effectLst/>
                <a:latin typeface="Times New Roman" panose="02020603050405020304" pitchFamily="18" charset="0"/>
              </a:rPr>
              <a:t>.</a:t>
            </a:r>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6463308"/>
          </a:xfrm>
          <a:prstGeom prst="rect">
            <a:avLst/>
          </a:prstGeom>
          <a:noFill/>
        </p:spPr>
        <p:txBody>
          <a:bodyPr wrap="square">
            <a:spAutoFit/>
          </a:bodyPr>
          <a:lstStyle/>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ya da </a:t>
            </a:r>
            <a:r>
              <a:rPr lang="tr-TR" sz="1800" b="0" i="0" dirty="0" err="1">
                <a:solidFill>
                  <a:srgbClr val="000000"/>
                </a:solidFill>
                <a:effectLst/>
                <a:latin typeface="Times New Roman" panose="02020603050405020304" pitchFamily="18" charset="0"/>
              </a:rPr>
              <a:t>Zp</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NLp</a:t>
            </a:r>
            <a:r>
              <a:rPr lang="tr-TR" sz="1800" b="0" i="0" dirty="0">
                <a:solidFill>
                  <a:srgbClr val="000000"/>
                </a:solidFill>
                <a:effectLst/>
                <a:latin typeface="Times New Roman" panose="02020603050405020304" pitchFamily="18" charset="0"/>
              </a:rPr>
              <a:t>) (p olumsaldır)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Bir p önermesi olumsalsa bu onun hem mümkün olması hem de mümkün olmaması anlamına gelir. O halde olumsal bir önerme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◊p◊</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p = </a:t>
            </a:r>
            <a:r>
              <a:rPr lang="tr-TR" sz="1800" b="0" i="0" dirty="0" err="1">
                <a:solidFill>
                  <a:srgbClr val="000000"/>
                </a:solidFill>
                <a:effectLst/>
                <a:latin typeface="Times New Roman" panose="02020603050405020304" pitchFamily="18" charset="0"/>
              </a:rPr>
              <a:t>KMpMNp</a:t>
            </a:r>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şeklinde gösterilebilir. </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Modal mantıkta </a:t>
            </a:r>
            <a:r>
              <a:rPr lang="tr-TR" sz="1800" b="1" i="0" dirty="0">
                <a:solidFill>
                  <a:srgbClr val="000000"/>
                </a:solidFill>
                <a:effectLst/>
                <a:latin typeface="Times New Roman" panose="02020603050405020304" pitchFamily="18" charset="0"/>
              </a:rPr>
              <a:t>imkân ve zorunluluk modları olumlu</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imkânsızlık ve</a:t>
            </a:r>
            <a:r>
              <a:rPr lang="tr-TR" b="1" dirty="0"/>
              <a:t> </a:t>
            </a:r>
            <a:r>
              <a:rPr lang="tr-TR" sz="1800" b="1" i="0" dirty="0">
                <a:solidFill>
                  <a:srgbClr val="000000"/>
                </a:solidFill>
                <a:effectLst/>
                <a:latin typeface="Times New Roman" panose="02020603050405020304" pitchFamily="18" charset="0"/>
              </a:rPr>
              <a:t>olumsallık modları olumsuz </a:t>
            </a:r>
            <a:r>
              <a:rPr lang="tr-TR" sz="1800" b="0" i="0" dirty="0">
                <a:solidFill>
                  <a:srgbClr val="000000"/>
                </a:solidFill>
                <a:effectLst/>
                <a:latin typeface="Times New Roman" panose="02020603050405020304" pitchFamily="18" charset="0"/>
              </a:rPr>
              <a:t>olarak tanımlanır.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Lewis ve </a:t>
            </a:r>
            <a:r>
              <a:rPr lang="tr-TR" sz="1800" b="0" i="0" dirty="0" err="1">
                <a:solidFill>
                  <a:srgbClr val="000000"/>
                </a:solidFill>
                <a:effectLst/>
                <a:latin typeface="Times New Roman" panose="02020603050405020304" pitchFamily="18" charset="0"/>
              </a:rPr>
              <a:t>Langford'un</a:t>
            </a:r>
            <a:r>
              <a:rPr lang="tr-TR" sz="1800" b="0" i="0" dirty="0">
                <a:solidFill>
                  <a:srgbClr val="000000"/>
                </a:solidFill>
                <a:effectLst/>
                <a:latin typeface="Times New Roman" panose="02020603050405020304" pitchFamily="18" charset="0"/>
              </a:rPr>
              <a:t> tanımladığı bir diğer mod “</a:t>
            </a:r>
            <a:r>
              <a:rPr lang="tr-TR" sz="1800" b="0" i="0" dirty="0" err="1">
                <a:solidFill>
                  <a:srgbClr val="000000"/>
                </a:solidFill>
                <a:effectLst/>
                <a:latin typeface="Times New Roman" panose="02020603050405020304" pitchFamily="18" charset="0"/>
              </a:rPr>
              <a:t>şüphelilik”tir</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doubtful</a:t>
            </a:r>
            <a:r>
              <a:rPr lang="tr-TR" sz="1800" b="0" i="0" dirty="0">
                <a:solidFill>
                  <a:srgbClr val="000000"/>
                </a:solidFill>
                <a:effectLst/>
                <a:latin typeface="Times New Roman" panose="02020603050405020304" pitchFamily="18" charset="0"/>
              </a:rPr>
              <a:t>). Bir önerme için “ne kesinlikle doğru ne de kesinlikle yanlış” denemiyorsa o önerme “</a:t>
            </a:r>
            <a:r>
              <a:rPr lang="tr-TR" sz="1800" b="0" i="0" dirty="0" err="1">
                <a:solidFill>
                  <a:srgbClr val="000000"/>
                </a:solidFill>
                <a:effectLst/>
                <a:latin typeface="Times New Roman" panose="02020603050405020304" pitchFamily="18" charset="0"/>
              </a:rPr>
              <a:t>şüpheli”dir</a:t>
            </a:r>
            <a:r>
              <a:rPr lang="tr-TR" sz="1800" b="0" i="0" dirty="0">
                <a:solidFill>
                  <a:srgbClr val="000000"/>
                </a:solidFill>
                <a:effectLst/>
                <a:latin typeface="Times New Roman" panose="02020603050405020304" pitchFamily="18" charset="0"/>
              </a:rPr>
              <a:t>; bu mod Ş harfi ile sembolleştirilebilir.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“Her insan iyidir" önermesi p</a:t>
            </a:r>
          </a:p>
          <a:p>
            <a:r>
              <a:rPr lang="tr-TR" sz="1800" b="0" i="0" dirty="0">
                <a:solidFill>
                  <a:srgbClr val="000000"/>
                </a:solidFill>
                <a:effectLst/>
                <a:latin typeface="Times New Roman" panose="02020603050405020304" pitchFamily="18" charset="0"/>
              </a:rPr>
              <a:t>"Her insanın iyi olması zorunludur" önermesi </a:t>
            </a:r>
            <a:r>
              <a:rPr lang="tr-TR" sz="1800" b="0" i="0" dirty="0" err="1">
                <a:solidFill>
                  <a:srgbClr val="000000"/>
                </a:solidFill>
                <a:effectLst/>
                <a:latin typeface="Times New Roman" panose="02020603050405020304" pitchFamily="18" charset="0"/>
              </a:rPr>
              <a:t>Lp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"Her insanın iyi olması mümkündür" önermesi </a:t>
            </a:r>
            <a:r>
              <a:rPr lang="tr-TR" sz="1800" b="0" i="0" dirty="0" err="1">
                <a:solidFill>
                  <a:srgbClr val="000000"/>
                </a:solidFill>
                <a:effectLst/>
                <a:latin typeface="Times New Roman" panose="02020603050405020304" pitchFamily="18" charset="0"/>
              </a:rPr>
              <a:t>Mp</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"Her insanın iyi olması şüphelidir" önermesi </a:t>
            </a:r>
            <a:r>
              <a:rPr lang="tr-TR" sz="1800" b="0" i="0" dirty="0" err="1">
                <a:solidFill>
                  <a:srgbClr val="000000"/>
                </a:solidFill>
                <a:effectLst/>
                <a:latin typeface="Times New Roman" panose="02020603050405020304" pitchFamily="18" charset="0"/>
              </a:rPr>
              <a:t>Şp</a:t>
            </a: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ile gösterildiğinde ilgili önermelerin doğruluk değerleri</a:t>
            </a: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5355312"/>
          </a:xfrm>
          <a:prstGeom prst="rect">
            <a:avLst/>
          </a:prstGeom>
          <a:noFill/>
        </p:spPr>
        <p:txBody>
          <a:bodyPr wrap="square">
            <a:spAutoFit/>
          </a:bodyPr>
          <a:lstStyle/>
          <a:p>
            <a:r>
              <a:rPr lang="tr-TR" dirty="0"/>
              <a:t>              Tablo 2                       </a:t>
            </a:r>
          </a:p>
          <a:p>
            <a:r>
              <a:rPr lang="tr-TR" dirty="0"/>
              <a:t>          </a:t>
            </a:r>
            <a:r>
              <a:rPr lang="tr-TR" sz="1800" b="1" i="0" dirty="0">
                <a:solidFill>
                  <a:srgbClr val="000000"/>
                </a:solidFill>
                <a:effectLst/>
                <a:latin typeface="Times New Roman" panose="02020603050405020304" pitchFamily="18" charset="0"/>
              </a:rPr>
              <a:t>p </a:t>
            </a:r>
            <a:r>
              <a:rPr lang="tr-TR" sz="1800" b="1" i="0" dirty="0" err="1">
                <a:solidFill>
                  <a:srgbClr val="000000"/>
                </a:solidFill>
                <a:effectLst/>
                <a:latin typeface="Times New Roman" panose="02020603050405020304" pitchFamily="18" charset="0"/>
              </a:rPr>
              <a:t>Mp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Lp</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Şp</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1    1   1    0</a:t>
            </a:r>
          </a:p>
          <a:p>
            <a:r>
              <a:rPr lang="tr-TR" sz="1800" b="0" i="0" dirty="0">
                <a:solidFill>
                  <a:srgbClr val="000000"/>
                </a:solidFill>
                <a:effectLst/>
                <a:latin typeface="Times New Roman" panose="02020603050405020304" pitchFamily="18" charset="0"/>
              </a:rPr>
              <a:t>        ½   1   0    1</a:t>
            </a:r>
          </a:p>
          <a:p>
            <a:r>
              <a:rPr lang="tr-TR" sz="1800" b="0" i="0" dirty="0">
                <a:solidFill>
                  <a:srgbClr val="000000"/>
                </a:solidFill>
                <a:effectLst/>
                <a:latin typeface="Times New Roman" panose="02020603050405020304" pitchFamily="18" charset="0"/>
              </a:rPr>
              <a:t>        0    0   0    0</a:t>
            </a:r>
            <a:r>
              <a:rPr lang="tr-TR" dirty="0"/>
              <a:t> </a:t>
            </a:r>
          </a:p>
          <a:p>
            <a:endParaRPr lang="tr-TR" dirty="0"/>
          </a:p>
          <a:p>
            <a:pPr algn="just"/>
            <a:r>
              <a:rPr lang="tr-TR" sz="1800" b="0" i="0" dirty="0">
                <a:solidFill>
                  <a:srgbClr val="000000"/>
                </a:solidFill>
                <a:effectLst/>
                <a:latin typeface="Times New Roman" panose="02020603050405020304" pitchFamily="18" charset="0"/>
              </a:rPr>
              <a:t>olur. Çünkü "Her insan iyidir" önermesi zorunlu olarak "</a:t>
            </a:r>
            <a:r>
              <a:rPr lang="tr-TR" sz="1800" b="0" i="0" dirty="0" err="1">
                <a:solidFill>
                  <a:srgbClr val="000000"/>
                </a:solidFill>
                <a:effectLst/>
                <a:latin typeface="Times New Roman" panose="02020603050405020304" pitchFamily="18" charset="0"/>
              </a:rPr>
              <a:t>doğru"ysa</a:t>
            </a:r>
            <a:r>
              <a:rPr lang="tr-TR" sz="1800" b="0" i="0" dirty="0">
                <a:solidFill>
                  <a:srgbClr val="000000"/>
                </a:solidFill>
                <a:effectLst/>
                <a:latin typeface="Times New Roman" panose="02020603050405020304" pitchFamily="18" charset="0"/>
              </a:rPr>
              <a:t>, "Her insanın iyi olması zorunludur" önermesi ile "Her insanın iyi olması mümkündür" önermesi "doğru" değeri almak, bir belirsizlik söz konusu olmadığından "Her insanın iyi olması şüphelidir" önermesi ise "yanlış" olmak durumundadır. "Her insan iyidir" önermesinin doğruluk değerinin "belirsiz" olması "Her insanın iyi olması zorunludur" önermesini “yanlış” kılar ancak "Her insanın iyi olması mümkündür" önermesini ve doğal olarak bir tür belirsizliği ifade eden "Her insanın iyi olması şüphelidir" önermesini “doğru” kılmaktadır. “Her insan iyidir" önermesinin “yanlış” olması durumu ise diğer bütün modları yanlışlamaktadır. Buna göre çelişikleriyle birlikte tüm modal önermelerin doğruluk değerlerini veren tablo aşağıdaki gibi olacaktır:</a:t>
            </a:r>
          </a:p>
          <a:p>
            <a:pPr algn="just"/>
            <a:r>
              <a:rPr lang="tr-TR" dirty="0"/>
              <a:t> </a:t>
            </a:r>
            <a:br>
              <a:rPr lang="tr-TR" dirty="0"/>
            </a:br>
            <a:br>
              <a:rPr lang="tr-TR" dirty="0"/>
            </a:br>
            <a:r>
              <a:rPr lang="tr-TR" dirty="0"/>
              <a:t> </a:t>
            </a:r>
            <a:br>
              <a:rPr lang="tr-TR" dirty="0"/>
            </a:br>
            <a:endParaRPr lang="tr-TR" dirty="0"/>
          </a:p>
        </p:txBody>
      </p:sp>
      <p:sp>
        <p:nvSpPr>
          <p:cNvPr id="6" name="Metin kutusu 5">
            <a:extLst>
              <a:ext uri="{FF2B5EF4-FFF2-40B4-BE49-F238E27FC236}">
                <a16:creationId xmlns:a16="http://schemas.microsoft.com/office/drawing/2014/main" id="{65FED6D4-0BEF-ADAA-2827-B9415C5B6C9D}"/>
              </a:ext>
            </a:extLst>
          </p:cNvPr>
          <p:cNvSpPr txBox="1"/>
          <p:nvPr/>
        </p:nvSpPr>
        <p:spPr>
          <a:xfrm rot="10800000" flipV="1">
            <a:off x="859536" y="4610585"/>
            <a:ext cx="10104120" cy="646331"/>
          </a:xfrm>
          <a:prstGeom prst="rect">
            <a:avLst/>
          </a:prstGeom>
          <a:noFill/>
        </p:spPr>
        <p:txBody>
          <a:bodyPr wrap="square">
            <a:spAutoFit/>
          </a:bodyPr>
          <a:lstStyle/>
          <a:p>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460</TotalTime>
  <Words>2096</Words>
  <Application>Microsoft Office PowerPoint</Application>
  <PresentationFormat>Geniş ekran</PresentationFormat>
  <Paragraphs>207</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5</cp:revision>
  <dcterms:created xsi:type="dcterms:W3CDTF">2025-03-11T06:22:47Z</dcterms:created>
  <dcterms:modified xsi:type="dcterms:W3CDTF">2025-05-06T10:03:33Z</dcterms:modified>
</cp:coreProperties>
</file>